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4105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9906000" cy="6858000" type="A4"/>
  <p:notesSz cx="6858000" cy="9144000"/>
  <p:defaultTextStyle>
    <a:defPPr>
      <a:defRPr lang="ko-KR"/>
    </a:defPPr>
    <a:lvl1pPr marL="0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7530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75055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62583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50111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37640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25165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12693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00222" algn="l" defTabSz="97505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0" name="Shinhee" initials="S" lastIdx="2" clrIdx="0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1F423C0B-24CF-4C3C-8A59-7768EA0501B5}" styleName="Normal Style 1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68EC60B-5C72-4F00-A40B-8A06571290DB}" styleName="Normal Style 1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TxStyle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TxStyle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6450435-6131-4BA9-BD02-603D08AFE7CB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2700" cmpd="sng">
              <a:solidFill>
                <a:schemeClr val="accent3"/>
              </a:solidFill>
            </a:ln>
          </a:top>
          <a:bottom>
            <a:ln w="2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 w="10000" cmpd="sng">
              <a:solidFill>
                <a:schemeClr val="accent3"/>
              </a:solidFill>
            </a:ln>
          </a:top>
          <a:bottom>
            <a:ln w="10000" cmpd="sng">
              <a:solidFill>
                <a:schemeClr val="accent3"/>
              </a:solidFill>
            </a:ln>
          </a:bottom>
        </a:tcBdr>
        <a:fill>
          <a:solidFill>
            <a:schemeClr val="accent3">
              <a:alpha val="20000"/>
              <a:tint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DE67981-C926-4AC7-AA08-ACFD1CD1FBA1}" styleName="Normal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40000" cmpd="sng">
              <a:solidFill>
                <a:schemeClr val="accent1"/>
              </a:solidFill>
            </a:ln>
          </a:left>
          <a:right>
            <a:ln w="40000" cmpd="sng">
              <a:solidFill>
                <a:schemeClr val="accent1"/>
              </a:solidFill>
            </a:ln>
          </a:right>
          <a:top>
            <a:ln w="40000" cmpd="sng">
              <a:solidFill>
                <a:schemeClr val="accent1"/>
              </a:solidFill>
            </a:ln>
          </a:top>
          <a:bottom>
            <a:ln w="400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5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5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>
          <a:shade val="80000"/>
        </a:schemeClr>
      </a:tcTxStyle>
      <a:tcStyle>
        <a:tcBdr>
          <a:bottom>
            <a:ln w="35400" cmpd="sng">
              <a:solidFill>
                <a:schemeClr val="accent1">
                  <a:shade val="80000"/>
                </a:schemeClr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</a:tblStyle>
  <a:tblStyle styleId="{E1AC179A-AAE8-4965-B83C-04088BF44C00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2700" cmpd="sng">
              <a:solidFill>
                <a:schemeClr val="accent2"/>
              </a:solidFill>
            </a:ln>
          </a:top>
          <a:bottom>
            <a:ln w="2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 w="10000" cmpd="sng">
              <a:solidFill>
                <a:schemeClr val="accent2"/>
              </a:solidFill>
            </a:ln>
          </a:top>
          <a:bottom>
            <a:ln w="10000" cmpd="sng">
              <a:solidFill>
                <a:schemeClr val="accent2"/>
              </a:solidFill>
            </a:ln>
          </a:bottom>
        </a:tcBdr>
        <a:fill>
          <a:solidFill>
            <a:schemeClr val="accent2">
              <a:alpha val="20000"/>
              <a:tint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TxStyle/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TxStyle/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TxStyle/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2666" autoAdjust="0"/>
    <p:restoredTop sz="96582" autoAdjust="0"/>
  </p:normalViewPr>
  <p:slideViewPr>
    <p:cSldViewPr>
      <p:cViewPr varScale="1">
        <p:scale>
          <a:sx n="100" d="100"/>
          <a:sy n="100" d="100"/>
        </p:scale>
        <p:origin x="-1434" y="-198"/>
      </p:cViewPr>
      <p:guideLst>
        <p:guide orient="horz" pos="2159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36004" cy="36004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handoutMaster" Target="handoutMasters/handout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commentAuthors" Target="commentAuthors.xml"  /><Relationship Id="rId35" Type="http://schemas.openxmlformats.org/officeDocument/2006/relationships/presProps" Target="presProps.xml"  /><Relationship Id="rId36" Type="http://schemas.openxmlformats.org/officeDocument/2006/relationships/viewProps" Target="viewProps.xml"  /><Relationship Id="rId37" Type="http://schemas.openxmlformats.org/officeDocument/2006/relationships/theme" Target="theme/theme1.xml"  /><Relationship Id="rId38" Type="http://schemas.openxmlformats.org/officeDocument/2006/relationships/tableStyles" Target="tableStyles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>
                <a:latin typeface="맑은 고딕"/>
                <a:ea typeface="맑은 고딕"/>
              </a:rPr>
              <a:t/>
            </a: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45C9A476-F6AF-4AE0-A280-29AFA2450786}" type="datetime1">
              <a:rPr lang="ko-KR" altLang="en-US">
                <a:latin typeface="맑은 고딕"/>
                <a:ea typeface="맑은 고딕"/>
              </a:rPr>
              <a:pPr lvl="0">
                <a:defRPr/>
              </a:pPr>
              <a:t>2020-02-15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>
                <a:latin typeface="맑은 고딕"/>
                <a:ea typeface="맑은 고딕"/>
              </a:rPr>
              <a:t/>
            </a: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9B09A4A8-DD62-4C16-9547-CF85A0D08043}" type="slidenum">
              <a:rPr lang="ko-KR" altLang="en-US">
                <a:latin typeface="맑은 고딕"/>
                <a:ea typeface="맑은 고딕"/>
              </a:rPr>
              <a:pPr lvl="0">
                <a:defRPr/>
              </a:pPr>
              <a:t>‹#›</a:t>
            </a:fld>
            <a:endParaRPr lang="ko-KR" altLang="en-US">
              <a:latin typeface="맑은 고딕"/>
              <a:ea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62677E96-DA3B-46D9-8953-03187693C06C}" type="datetime1">
              <a:rPr lang="ko-KR" altLang="en-US"/>
              <a:pPr lvl="0">
                <a:defRPr/>
              </a:pPr>
              <a:t>2020-02-15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E71C52D-6E31-4DDE-99DD-4FADD46A44A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11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12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13.xml"  /><Relationship Id="rId2" Type="http://schemas.openxmlformats.org/officeDocument/2006/relationships/notesMaster" Target="../notesMasters/notesMaster1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4.xml"  /><Relationship Id="rId2" Type="http://schemas.openxmlformats.org/officeDocument/2006/relationships/notesMaster" Target="../notesMasters/notesMaster1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slide" Target="../slides/slide15.xml"  /><Relationship Id="rId2" Type="http://schemas.openxmlformats.org/officeDocument/2006/relationships/notesMaster" Target="../notesMasters/notesMaster1.xml"  /></Relationships>
</file>

<file path=ppt/notesSlides/_rels/notesSlide13.xml.rels><?xml version="1.0" encoding="UTF-8" standalone="yes" ?><Relationships xmlns="http://schemas.openxmlformats.org/package/2006/relationships"><Relationship Id="rId1" Type="http://schemas.openxmlformats.org/officeDocument/2006/relationships/slide" Target="../slides/slide17.xml"  /><Relationship Id="rId2" Type="http://schemas.openxmlformats.org/officeDocument/2006/relationships/notesMaster" Target="../notesMasters/notesMaster1.xml"  /></Relationships>
</file>

<file path=ppt/notesSlides/_rels/notesSlide14.xml.rels><?xml version="1.0" encoding="UTF-8" standalone="yes" ?><Relationships xmlns="http://schemas.openxmlformats.org/package/2006/relationships"><Relationship Id="rId1" Type="http://schemas.openxmlformats.org/officeDocument/2006/relationships/slide" Target="../slides/slide18.xml"  /><Relationship Id="rId2" Type="http://schemas.openxmlformats.org/officeDocument/2006/relationships/notesMaster" Target="../notesMasters/notesMaster1.xml"  /></Relationships>
</file>

<file path=ppt/notesSlides/_rels/notesSlide15.xml.rels><?xml version="1.0" encoding="UTF-8" standalone="yes" ?><Relationships xmlns="http://schemas.openxmlformats.org/package/2006/relationships"><Relationship Id="rId1" Type="http://schemas.openxmlformats.org/officeDocument/2006/relationships/slide" Target="../slides/slide19.xml"  /><Relationship Id="rId2" Type="http://schemas.openxmlformats.org/officeDocument/2006/relationships/notesMaster" Target="../notesMasters/notesMaster1.xml"  /></Relationships>
</file>

<file path=ppt/notesSlides/_rels/notesSlide16.xml.rels><?xml version="1.0" encoding="UTF-8" standalone="yes" ?><Relationships xmlns="http://schemas.openxmlformats.org/package/2006/relationships"><Relationship Id="rId1" Type="http://schemas.openxmlformats.org/officeDocument/2006/relationships/slide" Target="../slides/slide20.xml"  /><Relationship Id="rId2" Type="http://schemas.openxmlformats.org/officeDocument/2006/relationships/notesMaster" Target="../notesMasters/notesMaster1.xml"  /></Relationships>
</file>

<file path=ppt/notesSlides/_rels/notesSlide17.xml.rels><?xml version="1.0" encoding="UTF-8" standalone="yes" ?><Relationships xmlns="http://schemas.openxmlformats.org/package/2006/relationships"><Relationship Id="rId1" Type="http://schemas.openxmlformats.org/officeDocument/2006/relationships/slide" Target="../slides/slide21.xml"  /><Relationship Id="rId2" Type="http://schemas.openxmlformats.org/officeDocument/2006/relationships/notesMaster" Target="../notesMasters/notesMaster1.xml"  /></Relationships>
</file>

<file path=ppt/notesSlides/_rels/notesSlide18.xml.rels><?xml version="1.0" encoding="UTF-8" standalone="yes" ?><Relationships xmlns="http://schemas.openxmlformats.org/package/2006/relationships"><Relationship Id="rId1" Type="http://schemas.openxmlformats.org/officeDocument/2006/relationships/slide" Target="../slides/slide22.xml"  /><Relationship Id="rId2" Type="http://schemas.openxmlformats.org/officeDocument/2006/relationships/notesMaster" Target="../notesMasters/notesMaster1.xml"  /></Relationships>
</file>

<file path=ppt/notesSlides/_rels/notesSlide19.xml.rels><?xml version="1.0" encoding="UTF-8" standalone="yes" ?><Relationships xmlns="http://schemas.openxmlformats.org/package/2006/relationships"><Relationship Id="rId1" Type="http://schemas.openxmlformats.org/officeDocument/2006/relationships/slide" Target="../slides/slide23.xml"  /><Relationship Id="rId2" Type="http://schemas.openxmlformats.org/officeDocument/2006/relationships/notesMaster" Target="../notesMasters/notesMaster1.xml"  /></Relationships>
</file>

<file path=ppt/notesSlides/_rels/notesSlide20.xml.rels><?xml version="1.0" encoding="UTF-8" standalone="yes" ?><Relationships xmlns="http://schemas.openxmlformats.org/package/2006/relationships"><Relationship Id="rId1" Type="http://schemas.openxmlformats.org/officeDocument/2006/relationships/slide" Target="../slides/slide25.xml"  /><Relationship Id="rId2" Type="http://schemas.openxmlformats.org/officeDocument/2006/relationships/notesMaster" Target="../notesMasters/notesMaster1.xml"  /></Relationships>
</file>

<file path=ppt/notesSlides/_rels/notesSlide21.xml.rels><?xml version="1.0" encoding="UTF-8" standalone="yes" ?><Relationships xmlns="http://schemas.openxmlformats.org/package/2006/relationships"><Relationship Id="rId1" Type="http://schemas.openxmlformats.org/officeDocument/2006/relationships/slide" Target="../slides/slide26.xml"  /><Relationship Id="rId2" Type="http://schemas.openxmlformats.org/officeDocument/2006/relationships/notesMaster" Target="../notesMasters/notesMaster1.xml"  /></Relationships>
</file>

<file path=ppt/notesSlides/_rels/notesSlide2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7.xml"  /><Relationship Id="rId2" Type="http://schemas.openxmlformats.org/officeDocument/2006/relationships/notesMaster" Target="../notesMasters/notesMaster1.xml"  /></Relationships>
</file>

<file path=ppt/notesSlides/_rels/notesSlide23.xml.rels><?xml version="1.0" encoding="UTF-8" standalone="yes" ?><Relationships xmlns="http://schemas.openxmlformats.org/package/2006/relationships"><Relationship Id="rId1" Type="http://schemas.openxmlformats.org/officeDocument/2006/relationships/slide" Target="../slides/slide28.xml"  /><Relationship Id="rId2" Type="http://schemas.openxmlformats.org/officeDocument/2006/relationships/notesMaster" Target="../notesMasters/notesMaster1.xml"  /></Relationships>
</file>

<file path=ppt/notesSlides/_rels/notesSlide24.xml.rels><?xml version="1.0" encoding="UTF-8" standalone="yes" ?><Relationships xmlns="http://schemas.openxmlformats.org/package/2006/relationships"><Relationship Id="rId1" Type="http://schemas.openxmlformats.org/officeDocument/2006/relationships/slide" Target="../slides/slide29.xml"  /><Relationship Id="rId2" Type="http://schemas.openxmlformats.org/officeDocument/2006/relationships/notesMaster" Target="../notesMasters/notesMaster1.xml"  /></Relationships>
</file>

<file path=ppt/notesSlides/_rels/notesSlide25.xml.rels><?xml version="1.0" encoding="UTF-8" standalone="yes" ?><Relationships xmlns="http://schemas.openxmlformats.org/package/2006/relationships"><Relationship Id="rId1" Type="http://schemas.openxmlformats.org/officeDocument/2006/relationships/slide" Target="../slides/slide30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19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29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E71C52D-6E31-4DDE-99DD-4FADD46A44AF}" type="slidenum">
              <a:rPr lang="en-US" altLang="en-US">
                <a:solidFill>
                  <a:prstClr val="black"/>
                </a:solidFill>
              </a:rPr>
              <a:pPr lvl="0">
                <a:defRPr/>
              </a:pPr>
              <a:t>30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Relationship Id="rId3" Type="http://schemas.openxmlformats.org/officeDocument/2006/relationships/image" Target="../media/image4.jpeg"  /><Relationship Id="rId4" Type="http://schemas.openxmlformats.org/officeDocument/2006/relationships/image" Target="../media/image5.jpeg"  /><Relationship Id="rId5" Type="http://schemas.openxmlformats.org/officeDocument/2006/relationships/image" Target="../media/image6.jpeg"  /><Relationship Id="rId6" Type="http://schemas.openxmlformats.org/officeDocument/2006/relationships/image" Target="../media/image7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템플릿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/>
          <a:stretch/>
        </p:blipFill>
        <p:spPr>
          <a:xfrm>
            <a:off x="-15551" y="-27384"/>
            <a:ext cx="9921552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60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스터 _ 타이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개체 틀 37"/>
          <p:cNvSpPr>
            <a:spLocks noGrp="1"/>
          </p:cNvSpPr>
          <p:nvPr>
            <p:ph type="title"/>
          </p:nvPr>
        </p:nvSpPr>
        <p:spPr>
          <a:xfrm>
            <a:off x="776536" y="621262"/>
            <a:ext cx="7056189" cy="4308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 h="0"/>
              <a:bevelB w="0" h="0"/>
              <a:extrusionClr>
                <a:schemeClr val="tx1"/>
              </a:extrusionClr>
              <a:contourClr>
                <a:schemeClr val="tx1"/>
              </a:contourClr>
            </a:sp3d>
          </a:bodyPr>
          <a:lstStyle>
            <a:lvl1pPr algn="l">
              <a:defRPr lang="ko-KR" altLang="en-US" sz="2800" b="1" spc="-60" baseline="0" dirty="0">
                <a:ln>
                  <a:noFill/>
                </a:ln>
                <a:solidFill>
                  <a:srgbClr val="FF0000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>
              <a:spcBef>
                <a:spcPct val="20000"/>
              </a:spcBef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271701" y="702263"/>
            <a:ext cx="468831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342836" indent="-342836">
              <a:buNone/>
              <a:defRPr lang="ko-KR" altLang="en-US" sz="1800" b="1" spc="-60" baseline="0" dirty="0">
                <a:ln>
                  <a:noFill/>
                </a:ln>
                <a:solidFill>
                  <a:schemeClr val="accent6"/>
                </a:solidFill>
                <a:latin typeface="+mn-ea"/>
              </a:defRPr>
            </a:lvl1pPr>
          </a:lstStyle>
          <a:p>
            <a:pPr marL="0" lvl="0" indent="0" fontAlgn="auto">
              <a:spcAft>
                <a:spcPts val="0"/>
              </a:spcAft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0819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스터 _ 타이틀 + 서브 타이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38"/>
          <p:cNvSpPr>
            <a:spLocks noGrp="1"/>
          </p:cNvSpPr>
          <p:nvPr>
            <p:ph type="body" idx="1"/>
          </p:nvPr>
        </p:nvSpPr>
        <p:spPr>
          <a:xfrm>
            <a:off x="776537" y="1095101"/>
            <a:ext cx="8339757" cy="24622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  <a:extrusionClr>
                <a:schemeClr val="tx1"/>
              </a:extrusionClr>
              <a:contourClr>
                <a:schemeClr val="tx1"/>
              </a:contourClr>
            </a:sp3d>
          </a:bodyPr>
          <a:lstStyle>
            <a:lvl1pPr marL="0" indent="0" algn="l" defTabSz="914229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altLang="ko-KR" sz="1600" b="1" kern="1200" spc="-6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endParaRPr lang="en-US" altLang="ko-KR" dirty="0"/>
          </a:p>
        </p:txBody>
      </p:sp>
      <p:sp>
        <p:nvSpPr>
          <p:cNvPr id="11" name="제목 개체 틀 37"/>
          <p:cNvSpPr>
            <a:spLocks noGrp="1"/>
          </p:cNvSpPr>
          <p:nvPr>
            <p:ph type="title"/>
          </p:nvPr>
        </p:nvSpPr>
        <p:spPr>
          <a:xfrm>
            <a:off x="776536" y="621262"/>
            <a:ext cx="7043489" cy="4308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 h="0"/>
              <a:bevelB w="0" h="0"/>
              <a:extrusionClr>
                <a:schemeClr val="tx1"/>
              </a:extrusionClr>
              <a:contourClr>
                <a:schemeClr val="tx1"/>
              </a:contourClr>
            </a:sp3d>
          </a:bodyPr>
          <a:lstStyle>
            <a:lvl1pPr algn="l">
              <a:defRPr lang="ko-KR" altLang="en-US" sz="2800" b="1" spc="-60" baseline="0" dirty="0">
                <a:ln>
                  <a:noFill/>
                </a:ln>
                <a:solidFill>
                  <a:srgbClr val="FF0000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>
              <a:spcBef>
                <a:spcPct val="20000"/>
              </a:spcBef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7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271701" y="702263"/>
            <a:ext cx="468831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342836" indent="-342836">
              <a:buNone/>
              <a:defRPr lang="ko-KR" altLang="en-US" sz="1800" b="1" spc="-60" baseline="0" dirty="0">
                <a:ln>
                  <a:noFill/>
                </a:ln>
                <a:solidFill>
                  <a:schemeClr val="accent6"/>
                </a:solidFill>
                <a:latin typeface="+mn-ea"/>
              </a:defRPr>
            </a:lvl1pPr>
          </a:lstStyle>
          <a:p>
            <a:pPr marL="0" lvl="0" indent="0" fontAlgn="auto">
              <a:spcAft>
                <a:spcPts val="0"/>
              </a:spcAft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655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2" y="160021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60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66849"/>
            <a:fld id="{9A71B1B2-3014-46E5-B2B6-F014F02FF311}" type="datetimeFigureOut">
              <a:rPr lang="ko-KR" altLang="en-US" smtClean="0">
                <a:solidFill>
                  <a:srgbClr val="000000"/>
                </a:solidFill>
              </a:rPr>
              <a:pPr defTabSz="966849"/>
              <a:t>2019-12-11</a:t>
            </a:fld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60"/>
            <a:ext cx="3136900" cy="365125"/>
          </a:xfrm>
          <a:prstGeom prst="rect">
            <a:avLst/>
          </a:prstGeom>
        </p:spPr>
        <p:txBody>
          <a:bodyPr/>
          <a:lstStyle/>
          <a:p>
            <a:pPr defTabSz="966849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60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66849"/>
            <a:fld id="{22757371-D0CC-4582-B5F0-F64854A025FD}" type="slidenum">
              <a:rPr lang="ko-KR" altLang="en-US" smtClean="0">
                <a:solidFill>
                  <a:srgbClr val="000000"/>
                </a:solidFill>
              </a:rPr>
              <a:pPr defTabSz="966849"/>
              <a:t>‹#›</a:t>
            </a:fld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6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261" y="20548"/>
            <a:ext cx="3790071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795443" y="20548"/>
            <a:ext cx="6093120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67" y="2818500"/>
            <a:ext cx="8308077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300629" y="2819400"/>
            <a:ext cx="1583111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2260" y="5089818"/>
            <a:ext cx="985647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9484833" y="2469776"/>
            <a:ext cx="3302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 latinLnBrk="1"/>
            <a:fld id="{A258050E-B668-4FA7-85AD-C750C80A6E9B}" type="datetimeFigureOut">
              <a:pPr latinLnBrk="1"/>
              <a:t>2019-12-11</a:t>
            </a:fld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879850" y="1295400"/>
            <a:ext cx="5530850" cy="14162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ko-KR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 latinLnBrk="1"/>
            <a:r>
              <a:rPr kumimoji="0" lang="ko-KR"/>
              <a:t>마스터 부제목 스타일 편집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06" y="4114800"/>
            <a:ext cx="7924800" cy="9144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eaLnBrk="1" latinLnBrk="0" hangingPunct="1">
              <a:defRPr kumimoji="0" lang="ko-KR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921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321700" y="2214563"/>
            <a:ext cx="5262581" cy="3214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ko-KR" altLang="en-US"/>
              <a:t>첫째 목차</a:t>
            </a:r>
          </a:p>
          <a:p>
            <a:pPr lvl="0">
              <a:defRPr/>
            </a:pPr>
            <a:r>
              <a:rPr lang="ko-KR" altLang="en-US"/>
              <a:t>둘째 목차</a:t>
            </a:r>
          </a:p>
          <a:p>
            <a:pPr lvl="0">
              <a:defRPr/>
            </a:pPr>
            <a:r>
              <a:rPr lang="ko-KR" altLang="en-US"/>
              <a:t>셋째 목차</a:t>
            </a:r>
          </a:p>
          <a:p>
            <a:pPr lvl="0">
              <a:defRPr/>
            </a:pPr>
            <a:r>
              <a:rPr lang="ko-KR" altLang="en-US"/>
              <a:t>넷째 목차</a:t>
            </a:r>
          </a:p>
          <a:p>
            <a:pPr lvl="0">
              <a:defRPr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56FEC12-A4C9-4837-AF94-AD867782C04C}" type="datetime1">
              <a:rPr lang="ko-KR" altLang="en-US"/>
              <a:pPr>
                <a:defRPr/>
              </a:pPr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D22CD3B-FDDF-4998-970C-76E6E0BEC6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9060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A348888-F454-4AD2-BA62-3AF29D9807C0}" type="datetime1">
              <a:rPr lang="ko-KR" altLang="en-US"/>
              <a:pPr>
                <a:defRPr/>
              </a:pPr>
              <a:t>2019-12-11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D22CD3B-FDDF-4998-970C-76E6E0BEC6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40A130E-E3B8-4EBE-931F-81B26B8448AA}" type="datetime1">
              <a:rPr lang="ko-KR" altLang="en-US"/>
              <a:pPr>
                <a:defRPr/>
              </a:pPr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0C6A38-4290-41DD-B95C-4155372FD4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E0DA496-7307-4E8B-88DE-CB97B48BAB6F}" type="datetime1">
              <a:rPr lang="ko-KR" altLang="en-US"/>
              <a:pPr>
                <a:defRPr/>
              </a:pPr>
              <a:t>2019-12-11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D22CD3B-FDDF-4998-970C-76E6E0BEC6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63CAF04C-F075-41B8-B5A2-EA9EFF506806}" type="datetime1">
              <a:rPr lang="ko-KR" altLang="en-US"/>
              <a:pPr lvl="0">
                <a:defRPr/>
              </a:pPr>
              <a:t>2019-12-11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92767" y="6448251"/>
            <a:ext cx="1990124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lvl="0">
              <a:defRPr/>
            </a:pPr>
            <a:fld id="{50AC8F51-460E-4A35-889C-29B4D87F97BB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9_디자인 사용자 지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</p:sldLayoutIdLst>
  <p:transition/>
  <p:timing>
    <p:tnLst>
      <p:par>
        <p:cTn id="1" dur="indefinite" restart="never" nodeType="tmRoot"/>
      </p:par>
    </p:tnLst>
  </p:timing>
  <p:txStyles>
    <p:titleStyle>
      <a:lvl1pPr algn="ctr" defTabSz="914229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6" indent="-342836" algn="l" defTabSz="914229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1" indent="-285697" algn="l" defTabSz="914229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86" indent="-228556" algn="l" defTabSz="914229" rtl="0" eaLnBrk="1" latinLnBrk="1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01" indent="-228556" algn="l" defTabSz="914229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16" indent="-228556" algn="l" defTabSz="914229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29" indent="-228556" algn="l" defTabSz="914229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44" indent="-228556" algn="l" defTabSz="914229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57" indent="-228556" algn="l" defTabSz="914229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73" indent="-228556" algn="l" defTabSz="914229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5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9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3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7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71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86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01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14" algn="l" defTabSz="91422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9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3.xml"  /><Relationship Id="rId3" Type="http://schemas.openxmlformats.org/officeDocument/2006/relationships/image" Target="../media/image10.png"  /><Relationship Id="rId4" Type="http://schemas.openxmlformats.org/officeDocument/2006/relationships/image" Target="../media/image11.png"  /><Relationship Id="rId5" Type="http://schemas.openxmlformats.org/officeDocument/2006/relationships/image" Target="../media/image12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3.xml"  /><Relationship Id="rId3" Type="http://schemas.openxmlformats.org/officeDocument/2006/relationships/image" Target="../media/image14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4.xml"  /><Relationship Id="rId3" Type="http://schemas.openxmlformats.org/officeDocument/2006/relationships/image" Target="../media/image15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5.xml"  /><Relationship Id="rId3" Type="http://schemas.openxmlformats.org/officeDocument/2006/relationships/image" Target="../media/image16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6.xml"  /><Relationship Id="rId3" Type="http://schemas.openxmlformats.org/officeDocument/2006/relationships/image" Target="../media/image17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7.xml"  /><Relationship Id="rId3" Type="http://schemas.openxmlformats.org/officeDocument/2006/relationships/image" Target="../media/image18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8.xml"  /><Relationship Id="rId3" Type="http://schemas.openxmlformats.org/officeDocument/2006/relationships/image" Target="../media/image19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9.xml"  /><Relationship Id="rId3" Type="http://schemas.openxmlformats.org/officeDocument/2006/relationships/image" Target="../media/image20.png"  /><Relationship Id="rId4" Type="http://schemas.openxmlformats.org/officeDocument/2006/relationships/image" Target="../media/image21.png"  /><Relationship Id="rId5" Type="http://schemas.openxmlformats.org/officeDocument/2006/relationships/image" Target="../media/image22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0.xml"  /><Relationship Id="rId3" Type="http://schemas.openxmlformats.org/officeDocument/2006/relationships/image" Target="../media/image23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1.xml"  /><Relationship Id="rId3" Type="http://schemas.openxmlformats.org/officeDocument/2006/relationships/image" Target="../media/image24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2.xml"  /><Relationship Id="rId2" Type="http://schemas.openxmlformats.org/officeDocument/2006/relationships/slideLayout" Target="../slideLayouts/slideLayout3.xml"  /><Relationship Id="rId3" Type="http://schemas.openxmlformats.org/officeDocument/2006/relationships/image" Target="../media/image25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3.xml"  /><Relationship Id="rId2" Type="http://schemas.openxmlformats.org/officeDocument/2006/relationships/slideLayout" Target="../slideLayouts/slideLayout3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4.xml"  /><Relationship Id="rId2" Type="http://schemas.openxmlformats.org/officeDocument/2006/relationships/slideLayout" Target="../slideLayouts/slideLayout3.xml"  /><Relationship Id="rId3" Type="http://schemas.openxmlformats.org/officeDocument/2006/relationships/image" Target="../media/image26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5.xml"  /><Relationship Id="rId3" Type="http://schemas.openxmlformats.org/officeDocument/2006/relationships/image" Target="../media/image27.pn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6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7.xml"  /><Relationship Id="rId3" Type="http://schemas.openxmlformats.org/officeDocument/2006/relationships/image" Target="../media/image28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8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9.xml"  /><Relationship Id="rId2" Type="http://schemas.openxmlformats.org/officeDocument/2006/relationships/slideLayout" Target="../slideLayouts/slideLayout3.xml"  /><Relationship Id="rId3" Type="http://schemas.openxmlformats.org/officeDocument/2006/relationships/image" Target="../media/image29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20.xml"  /><Relationship Id="rId3" Type="http://schemas.openxmlformats.org/officeDocument/2006/relationships/image" Target="../media/image30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21.xml"  /><Relationship Id="rId3" Type="http://schemas.openxmlformats.org/officeDocument/2006/relationships/image" Target="../media/image31.png"  /><Relationship Id="rId4" Type="http://schemas.openxmlformats.org/officeDocument/2006/relationships/image" Target="../media/image32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22.xml"  /><Relationship Id="rId3" Type="http://schemas.openxmlformats.org/officeDocument/2006/relationships/image" Target="../media/image33.png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23.xml"  /><Relationship Id="rId3" Type="http://schemas.openxmlformats.org/officeDocument/2006/relationships/image" Target="../media/image34.png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4.xml"  /><Relationship Id="rId2" Type="http://schemas.openxmlformats.org/officeDocument/2006/relationships/slideLayout" Target="../slideLayouts/slideLayout3.xml"  /><Relationship Id="rId3" Type="http://schemas.openxmlformats.org/officeDocument/2006/relationships/image" Target="../media/image35.png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25.xml"  /><Relationship Id="rId3" Type="http://schemas.openxmlformats.org/officeDocument/2006/relationships/hyperlink" Target="http://www.sherpago.co.kr" TargetMode="External" /><Relationship Id="rId4" Type="http://schemas.openxmlformats.org/officeDocument/2006/relationships/image" Target="../media/image36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pPr lvl="0">
              <a:defRPr/>
            </a:pPr>
            <a:r>
              <a:rPr lang="ko-KR" altLang="en-US" sz="4000">
                <a:latin typeface="HY동녘B"/>
                <a:ea typeface="HY동녘B"/>
              </a:rPr>
              <a:t>통합경비지원시스템</a:t>
            </a:r>
          </a:p>
          <a:p>
            <a:pPr lvl="0">
              <a:defRPr/>
            </a:pPr>
            <a:r>
              <a:rPr lang="ko-KR" altLang="en-US" sz="4000">
                <a:latin typeface="HY동녘B"/>
                <a:ea typeface="HY동녘B"/>
              </a:rPr>
              <a:t>구축 방안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By  KT &amp; WIDEBRIDGE </a:t>
            </a:r>
            <a:r>
              <a:rPr lang="ko-KR" altLang="en-US"/>
              <a:t>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Ⅰ.</a:t>
            </a:r>
            <a:r>
              <a:rPr lang="ko-KR" altLang="en-US"/>
              <a:t> 제안의 배경 및 개요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430779" y="3104964"/>
            <a:ext cx="5044440" cy="2545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/>
              <a:t>도입 배경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271702" y="505288"/>
            <a:ext cx="468831" cy="6093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0" indent="0">
              <a:buNone/>
              <a:defRPr/>
            </a:pPr>
            <a:endParaRPr lang="en-US" altLang="ko-KR" sz="1800" b="1" spc="-60">
              <a:solidFill>
                <a:schemeClr val="accent6"/>
              </a:solidFill>
              <a:latin typeface="+mn-ea"/>
              <a:ea typeface="+mn-ea"/>
              <a:cs typeface="+mn-cs"/>
            </a:endParaRPr>
          </a:p>
          <a:p>
            <a:pPr marL="0" indent="0">
              <a:buNone/>
              <a:defRPr/>
            </a:pPr>
            <a:r>
              <a:rPr lang="en-US" altLang="ko-KR" sz="1800" b="1" spc="-60">
                <a:solidFill>
                  <a:schemeClr val="accent6"/>
                </a:solidFill>
                <a:latin typeface="+mn-ea"/>
                <a:ea typeface="+mn-ea"/>
                <a:cs typeface="+mn-cs"/>
              </a:rPr>
              <a:t>01</a:t>
            </a:r>
            <a:endParaRPr lang="ko-KR" altLang="en-US" sz="1800" b="1" spc="-60">
              <a:solidFill>
                <a:schemeClr val="accent6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45" name="Rectangle 7"/>
          <p:cNvSpPr/>
          <p:nvPr/>
        </p:nvSpPr>
        <p:spPr>
          <a:xfrm>
            <a:off x="202401" y="1440344"/>
            <a:ext cx="9397044" cy="774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kumimoji="0" lang="en-US" altLang="ko-KR" sz="1800" b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76420" y="1440344"/>
            <a:ext cx="904900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>
                <a:latin typeface="함초롬돋움"/>
                <a:ea typeface="함초롬돋움"/>
                <a:cs typeface="함초롬돋움"/>
              </a:rPr>
              <a:t>   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가</a:t>
            </a:r>
            <a:r>
              <a:rPr lang="en-US" altLang="ko-KR">
                <a:latin typeface="함초롬돋움"/>
                <a:ea typeface="함초롬돋움"/>
                <a:cs typeface="함초롬돋움"/>
              </a:rPr>
              <a:t>. 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관계 법령상 경비원 부당 업무 지시 금지 조항과 최저임금 인상에 따른 감원</a:t>
            </a:r>
            <a:r>
              <a:rPr lang="en-US" altLang="ko-KR">
                <a:latin typeface="함초롬돋움"/>
                <a:ea typeface="함초롬돋움"/>
                <a:cs typeface="함초롬돋움"/>
              </a:rPr>
              <a:t>,</a:t>
            </a:r>
          </a:p>
          <a:p>
            <a:pPr latinLnBrk="0">
              <a:defRPr/>
            </a:pPr>
            <a:r>
              <a:rPr lang="en-US" altLang="ko-KR">
                <a:latin typeface="함초롬돋움"/>
                <a:ea typeface="함초롬돋움"/>
                <a:cs typeface="함초롬돋움"/>
              </a:rPr>
              <a:t>         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장시간 휴게에 따른 경비업무 공백</a:t>
            </a:r>
          </a:p>
          <a:p>
            <a:pPr>
              <a:defRPr/>
            </a:pPr>
            <a:r>
              <a:rPr lang="en-US" altLang="ko-KR">
                <a:latin typeface="함초롬돋움"/>
                <a:ea typeface="함초롬돋움"/>
                <a:cs typeface="함초롬돋움"/>
              </a:rPr>
              <a:t>   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나</a:t>
            </a:r>
            <a:r>
              <a:rPr lang="en-US" altLang="ko-KR">
                <a:latin typeface="함초롬돋움"/>
                <a:ea typeface="함초롬돋움"/>
                <a:cs typeface="함초롬돋움"/>
              </a:rPr>
              <a:t>. 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입주민의 경비업무에 대한 </a:t>
            </a:r>
            <a:r>
              <a:rPr lang="en-US" altLang="ko-KR">
                <a:latin typeface="함초롬돋움"/>
                <a:ea typeface="함초롬돋움"/>
                <a:cs typeface="함초롬돋움"/>
              </a:rPr>
              <a:t>NEEDS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및 </a:t>
            </a:r>
            <a:r>
              <a:rPr lang="en-US" altLang="ko-KR">
                <a:latin typeface="함초롬돋움"/>
                <a:ea typeface="함초롬돋움"/>
                <a:cs typeface="함초롬돋움"/>
              </a:rPr>
              <a:t>IT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기반의 새로운 경비 기법 도입</a:t>
            </a:r>
          </a:p>
          <a:p>
            <a:pPr>
              <a:defRPr/>
            </a:pPr>
            <a:r>
              <a:rPr lang="en-US" altLang="ko-KR">
                <a:latin typeface="함초롬돋움"/>
                <a:ea typeface="함초롬돋움"/>
                <a:cs typeface="함초롬돋움"/>
              </a:rPr>
              <a:t>   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다</a:t>
            </a:r>
            <a:r>
              <a:rPr lang="en-US" altLang="ko-KR">
                <a:latin typeface="함초롬돋움"/>
                <a:ea typeface="함초롬돋움"/>
                <a:cs typeface="함초롬돋움"/>
              </a:rPr>
              <a:t>.  </a:t>
            </a:r>
            <a:r>
              <a:rPr lang="ko-KR" altLang="en-US">
                <a:latin typeface="함초롬돋움"/>
                <a:ea typeface="함초롬돋움"/>
                <a:cs typeface="함초롬돋움"/>
              </a:rPr>
              <a:t>경비원 → 관리원 전환 시 경비업무 지원 시스템 구축 필요</a:t>
            </a:r>
          </a:p>
        </p:txBody>
      </p:sp>
      <p:pic>
        <p:nvPicPr>
          <p:cNvPr id="27" name="_x138142608" descr="EMB00002ba81325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571553" y="3284985"/>
            <a:ext cx="6658741" cy="24910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 idx="0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/>
              <a:t>기본 구축 방안</a:t>
            </a:r>
            <a:endParaRPr lang="ko-KR" altLang="en-US" sz="2600"/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271702" y="505288"/>
            <a:ext cx="468831" cy="6093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0" indent="0">
              <a:buNone/>
              <a:defRPr/>
            </a:pPr>
            <a:endParaRPr lang="en-US" altLang="ko-KR" sz="1800" b="1" spc="-60">
              <a:solidFill>
                <a:schemeClr val="accent6"/>
              </a:solidFill>
              <a:latin typeface="+mn-ea"/>
              <a:ea typeface="+mn-ea"/>
              <a:cs typeface="+mn-cs"/>
            </a:endParaRPr>
          </a:p>
          <a:p>
            <a:pPr marL="0" indent="0">
              <a:buNone/>
              <a:defRPr/>
            </a:pPr>
            <a:r>
              <a:rPr lang="en-US" altLang="ko-KR" sz="1800" b="1" spc="-60">
                <a:solidFill>
                  <a:schemeClr val="accent6"/>
                </a:solidFill>
                <a:latin typeface="+mn-ea"/>
                <a:ea typeface="+mn-ea"/>
                <a:cs typeface="+mn-cs"/>
              </a:rPr>
              <a:t>02</a:t>
            </a:r>
            <a:endParaRPr lang="ko-KR" altLang="en-US" sz="1800" b="1" spc="-60">
              <a:solidFill>
                <a:schemeClr val="accent6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45" name="Rectangle 7"/>
          <p:cNvSpPr/>
          <p:nvPr/>
        </p:nvSpPr>
        <p:spPr>
          <a:xfrm>
            <a:off x="202401" y="1440344"/>
            <a:ext cx="9397044" cy="774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kumimoji="0" lang="en-US" altLang="ko-KR" sz="1800" b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0442" y="1340766"/>
            <a:ext cx="8945065" cy="5181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가</a:t>
            </a:r>
            <a:r>
              <a:rPr lang="en-US" altLang="ko-KR"/>
              <a:t>.  </a:t>
            </a:r>
            <a:r>
              <a:rPr lang="ko-KR" altLang="en-US"/>
              <a:t>통합시스템 구축</a:t>
            </a:r>
            <a:endParaRPr lang="ko-KR" altLang="en-US"/>
          </a:p>
          <a:p>
            <a:pPr>
              <a:defRPr/>
            </a:pPr>
            <a:r>
              <a:rPr lang="ko-KR" altLang="en-US"/>
              <a:t>     </a:t>
            </a:r>
            <a:r>
              <a:rPr lang="en-US" altLang="ko-KR"/>
              <a:t>1)</a:t>
            </a:r>
            <a:r>
              <a:rPr lang="ko-KR" altLang="en-US"/>
              <a:t> 경비원용 </a:t>
            </a:r>
            <a:r>
              <a:rPr lang="en-US" altLang="ko-KR"/>
              <a:t>APP </a:t>
            </a:r>
            <a:r>
              <a:rPr lang="ko-KR" altLang="en-US"/>
              <a:t>서비스</a:t>
            </a:r>
            <a:endParaRPr lang="ko-KR" altLang="en-US"/>
          </a:p>
          <a:p>
            <a:pPr>
              <a:defRPr/>
            </a:pPr>
            <a:r>
              <a:rPr lang="en-US" altLang="ko-KR"/>
              <a:t>      </a:t>
            </a:r>
            <a:r>
              <a:rPr lang="en-US" altLang="ko-KR" sz="1700"/>
              <a:t>  </a:t>
            </a:r>
            <a:r>
              <a:rPr lang="en-US" altLang="ko-KR" sz="1700">
                <a:latin typeface="맑은 고딕"/>
                <a:ea typeface="맑은 고딕"/>
              </a:rPr>
              <a:t>① </a:t>
            </a:r>
            <a:r>
              <a:rPr lang="ko-KR" altLang="en-US" sz="1700"/>
              <a:t>주차단속 </a:t>
            </a:r>
            <a:r>
              <a:rPr lang="en-US" altLang="ko-KR" sz="1700"/>
              <a:t>APP </a:t>
            </a:r>
            <a:r>
              <a:rPr lang="en-US" altLang="ko-KR" sz="1700">
                <a:latin typeface="맑은 고딕"/>
                <a:ea typeface="맑은 고딕"/>
              </a:rPr>
              <a:t>② </a:t>
            </a:r>
            <a:r>
              <a:rPr lang="ko-KR" altLang="en-US" sz="1700">
                <a:solidFill>
                  <a:srgbClr val="ff0000"/>
                </a:solidFill>
              </a:rPr>
              <a:t>모바일 순찰 </a:t>
            </a:r>
            <a:r>
              <a:rPr lang="en-US" altLang="ko-KR" sz="1700">
                <a:solidFill>
                  <a:srgbClr val="ff0000"/>
                </a:solidFill>
              </a:rPr>
              <a:t>APP </a:t>
            </a:r>
            <a:r>
              <a:rPr lang="en-US" altLang="ko-KR" sz="1700">
                <a:latin typeface="맑은 고딕"/>
                <a:ea typeface="맑은 고딕"/>
              </a:rPr>
              <a:t>③</a:t>
            </a:r>
            <a:r>
              <a:rPr lang="ko-KR" altLang="en-US" sz="1700"/>
              <a:t>무전 </a:t>
            </a:r>
            <a:r>
              <a:rPr lang="en-US" altLang="ko-KR" sz="1700"/>
              <a:t>APP </a:t>
            </a:r>
            <a:r>
              <a:rPr lang="en-US" altLang="ko-KR" sz="1700">
                <a:latin typeface="맑은 고딕"/>
                <a:ea typeface="맑은 고딕"/>
              </a:rPr>
              <a:t>④</a:t>
            </a:r>
            <a:r>
              <a:rPr lang="en-US" altLang="ko-KR" sz="1700"/>
              <a:t> </a:t>
            </a:r>
            <a:r>
              <a:rPr lang="ko-KR" altLang="en-US" sz="1700"/>
              <a:t>차단기 원격제어 </a:t>
            </a:r>
            <a:r>
              <a:rPr lang="en-US" altLang="ko-KR" sz="1700"/>
              <a:t>app</a:t>
            </a:r>
            <a:endParaRPr lang="en-US" altLang="ko-KR" sz="1700"/>
          </a:p>
          <a:p>
            <a:pPr>
              <a:defRPr/>
            </a:pPr>
            <a:r>
              <a:rPr lang="en-US" altLang="ko-KR"/>
              <a:t>     2) </a:t>
            </a:r>
            <a:r>
              <a:rPr lang="ko-KR" altLang="en-US"/>
              <a:t>통합경비시스템 구축 </a:t>
            </a:r>
            <a:endParaRPr lang="ko-KR" altLang="en-US"/>
          </a:p>
          <a:p>
            <a:pPr>
              <a:defRPr/>
            </a:pPr>
            <a:r>
              <a:rPr lang="en-US" altLang="ko-KR"/>
              <a:t>    </a:t>
            </a:r>
            <a:r>
              <a:rPr lang="en-US" altLang="ko-KR" sz="1700"/>
              <a:t>    </a:t>
            </a:r>
            <a:r>
              <a:rPr lang="en-US" altLang="ko-KR" sz="1700">
                <a:latin typeface="맑은 고딕"/>
                <a:ea typeface="맑은 고딕"/>
              </a:rPr>
              <a:t>①</a:t>
            </a:r>
            <a:r>
              <a:rPr lang="en-US" altLang="ko-KR" sz="1700"/>
              <a:t> </a:t>
            </a:r>
            <a:r>
              <a:rPr lang="ko-KR" altLang="en-US" sz="1700"/>
              <a:t>주차차단기</a:t>
            </a:r>
            <a:r>
              <a:rPr lang="en-US" altLang="ko-KR" sz="1700"/>
              <a:t>(</a:t>
            </a:r>
            <a:r>
              <a:rPr lang="ko-KR" altLang="en-US" sz="1700"/>
              <a:t>관제 시스템</a:t>
            </a:r>
            <a:r>
              <a:rPr lang="en-US" altLang="ko-KR" sz="1700"/>
              <a:t>) </a:t>
            </a:r>
            <a:r>
              <a:rPr lang="en-US" altLang="ko-KR" sz="1700">
                <a:latin typeface="맑은 고딕"/>
                <a:ea typeface="맑은 고딕"/>
              </a:rPr>
              <a:t>②</a:t>
            </a:r>
            <a:r>
              <a:rPr lang="en-US" altLang="ko-KR" sz="1700"/>
              <a:t> KT </a:t>
            </a:r>
            <a:r>
              <a:rPr lang="en-US" altLang="ko-KR" sz="1700">
                <a:solidFill>
                  <a:srgbClr val="ff0000"/>
                </a:solidFill>
              </a:rPr>
              <a:t>Mbro </a:t>
            </a:r>
            <a:r>
              <a:rPr lang="ko-KR" altLang="en-US" sz="1700"/>
              <a:t>무선</a:t>
            </a:r>
            <a:r>
              <a:rPr lang="en-US" altLang="ko-KR" sz="1700"/>
              <a:t>cctv </a:t>
            </a:r>
            <a:r>
              <a:rPr lang="en-US" altLang="ko-KR" sz="1700">
                <a:latin typeface="맑은 고딕"/>
                <a:ea typeface="맑은 고딕"/>
              </a:rPr>
              <a:t>③</a:t>
            </a:r>
            <a:r>
              <a:rPr lang="ko-KR" altLang="en-US" sz="1700">
                <a:latin typeface="맑은 고딕"/>
                <a:ea typeface="맑은 고딕"/>
              </a:rPr>
              <a:t>스마트</a:t>
            </a:r>
            <a:r>
              <a:rPr lang="en-US" altLang="ko-KR" sz="1700"/>
              <a:t> </a:t>
            </a:r>
            <a:r>
              <a:rPr lang="ko-KR" altLang="en-US" sz="1700"/>
              <a:t>현관 출입시스템</a:t>
            </a:r>
            <a:endParaRPr lang="ko-KR" altLang="en-US" sz="1700"/>
          </a:p>
          <a:p>
            <a:pPr>
              <a:defRPr/>
            </a:pPr>
            <a:endParaRPr lang="ko-KR" altLang="en-US" sz="1700"/>
          </a:p>
          <a:p>
            <a:pPr>
              <a:defRPr/>
            </a:pPr>
            <a:endParaRPr lang="ko-KR" altLang="en-US" sz="1700"/>
          </a:p>
          <a:p>
            <a:pPr>
              <a:defRPr/>
            </a:pPr>
            <a:endParaRPr lang="ko-KR" altLang="en-US" sz="1700"/>
          </a:p>
          <a:p>
            <a:pPr>
              <a:defRPr/>
            </a:pPr>
            <a:endParaRPr lang="en-US" altLang="ko-KR" sz="1700" b="1"/>
          </a:p>
          <a:p>
            <a:pPr>
              <a:defRPr/>
            </a:pPr>
            <a:endParaRPr lang="ko-KR" altLang="en-US" b="1"/>
          </a:p>
          <a:p>
            <a:pPr>
              <a:defRPr/>
            </a:pPr>
            <a:endParaRPr lang="ko-KR" altLang="en-US" b="1"/>
          </a:p>
          <a:p>
            <a:pPr>
              <a:defRPr/>
            </a:pPr>
            <a:endParaRPr lang="ko-KR" altLang="en-US" b="1"/>
          </a:p>
          <a:p>
            <a:pPr>
              <a:defRPr/>
            </a:pPr>
            <a:r>
              <a:rPr lang="ko-KR" altLang="en-US" b="1"/>
              <a:t>나</a:t>
            </a:r>
            <a:r>
              <a:rPr lang="en-US" altLang="ko-KR" b="1"/>
              <a:t>.  </a:t>
            </a:r>
            <a:r>
              <a:rPr lang="ko-KR" altLang="en-US" b="1"/>
              <a:t>지원 솔루션 </a:t>
            </a:r>
            <a:endParaRPr lang="ko-KR" altLang="en-US" b="1"/>
          </a:p>
          <a:p>
            <a:pPr>
              <a:defRPr/>
            </a:pPr>
            <a:r>
              <a:rPr lang="ko-KR" altLang="en-US"/>
              <a:t>     </a:t>
            </a:r>
            <a:r>
              <a:rPr lang="en-US" altLang="ko-KR"/>
              <a:t>1) </a:t>
            </a:r>
            <a:r>
              <a:rPr lang="ko-KR" altLang="en-US"/>
              <a:t>공용 폰</a:t>
            </a:r>
            <a:r>
              <a:rPr lang="en-US" altLang="ko-KR"/>
              <a:t> 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/>
              <a:t>관리사무소 대표 </a:t>
            </a:r>
            <a:r>
              <a:rPr lang="ko-KR" altLang="en-US">
                <a:solidFill>
                  <a:srgbClr val="ff0000"/>
                </a:solidFill>
              </a:rPr>
              <a:t>모바일</a:t>
            </a:r>
            <a:r>
              <a:rPr lang="ko-KR" altLang="en-US"/>
              <a:t> 전화</a:t>
            </a:r>
            <a:r>
              <a:rPr lang="en-US" altLang="ko-KR"/>
              <a:t>) –  </a:t>
            </a:r>
            <a:r>
              <a:rPr lang="ko-KR" altLang="en-US"/>
              <a:t>경비원용 </a:t>
            </a:r>
            <a:r>
              <a:rPr lang="en-US" altLang="ko-KR"/>
              <a:t>APP </a:t>
            </a:r>
            <a:r>
              <a:rPr lang="ko-KR" altLang="en-US"/>
              <a:t>설치</a:t>
            </a:r>
            <a:endParaRPr lang="ko-KR" altLang="en-US"/>
          </a:p>
          <a:p>
            <a:pPr>
              <a:defRPr/>
            </a:pPr>
            <a:r>
              <a:rPr lang="en-US" altLang="ko-KR"/>
              <a:t>     2) </a:t>
            </a:r>
            <a:r>
              <a:rPr lang="ko-KR" altLang="en-US"/>
              <a:t>자동음성방송시스템</a:t>
            </a:r>
            <a:endParaRPr lang="ko-KR" altLang="en-US"/>
          </a:p>
          <a:p>
            <a:pPr>
              <a:defRPr/>
            </a:pPr>
            <a:r>
              <a:rPr lang="en-US" altLang="ko-KR"/>
              <a:t>    </a:t>
            </a:r>
            <a:r>
              <a:rPr lang="ko-KR" altLang="en-US"/>
              <a:t> </a:t>
            </a:r>
            <a:r>
              <a:rPr lang="en-US" altLang="ko-KR"/>
              <a:t>3) </a:t>
            </a:r>
            <a:r>
              <a:rPr lang="ko-KR" altLang="en-US"/>
              <a:t>공사 자문</a:t>
            </a:r>
            <a:r>
              <a:rPr lang="en-US" altLang="ko-KR"/>
              <a:t>(</a:t>
            </a:r>
            <a:r>
              <a:rPr lang="ko-KR" altLang="en-US"/>
              <a:t>컨설팅</a:t>
            </a:r>
            <a:r>
              <a:rPr lang="en-US" altLang="ko-KR"/>
              <a:t>),</a:t>
            </a:r>
            <a:r>
              <a:rPr lang="ko-KR" altLang="en-US"/>
              <a:t> 설계</a:t>
            </a:r>
            <a:r>
              <a:rPr lang="en-US" altLang="ko-KR"/>
              <a:t>,</a:t>
            </a:r>
            <a:r>
              <a:rPr lang="ko-KR" altLang="en-US"/>
              <a:t> 감리</a:t>
            </a:r>
            <a:r>
              <a:rPr lang="en-US" altLang="ko-KR"/>
              <a:t>- </a:t>
            </a:r>
            <a:r>
              <a:rPr lang="ko-KR" altLang="en-US"/>
              <a:t>한국정보통신기술사협회</a:t>
            </a:r>
            <a:r>
              <a:rPr lang="en-US" altLang="ko-KR"/>
              <a:t>(</a:t>
            </a:r>
            <a:r>
              <a:rPr lang="ko-KR" altLang="en-US"/>
              <a:t>회장 남우기</a:t>
            </a:r>
            <a:r>
              <a:rPr lang="en-US" altLang="ko-KR"/>
              <a:t>)</a:t>
            </a:r>
            <a:endParaRPr lang="en-US" altLang="ko-KR"/>
          </a:p>
          <a:p>
            <a:pPr>
              <a:defRPr/>
            </a:pPr>
            <a:r>
              <a:rPr lang="ko-KR" altLang="en-US"/>
              <a:t>     </a:t>
            </a:r>
            <a:r>
              <a:rPr lang="en-US" altLang="ko-KR"/>
              <a:t>4) </a:t>
            </a:r>
            <a:r>
              <a:rPr lang="ko-KR" altLang="en-US"/>
              <a:t>장기수선 조정업무 대행</a:t>
            </a:r>
            <a:r>
              <a:rPr lang="en-US" altLang="ko-KR"/>
              <a:t>(SHERPAGO</a:t>
            </a:r>
            <a:r>
              <a:rPr lang="ko-KR" altLang="en-US"/>
              <a:t> 장기수선계프로그램</a:t>
            </a:r>
            <a:r>
              <a:rPr lang="en-US" altLang="ko-KR"/>
              <a:t>)</a:t>
            </a:r>
            <a:endParaRPr lang="en-US" altLang="ko-KR"/>
          </a:p>
          <a:p>
            <a:pPr>
              <a:defRPr/>
            </a:pPr>
            <a:r>
              <a:rPr lang="ko-KR" altLang="en-US"/>
              <a:t>     </a:t>
            </a:r>
            <a:r>
              <a:rPr lang="en-US" altLang="ko-KR"/>
              <a:t>5)</a:t>
            </a:r>
            <a:r>
              <a:rPr lang="ko-KR" altLang="en-US"/>
              <a:t> 순찰용 전기 오토바이</a:t>
            </a:r>
            <a:r>
              <a:rPr lang="en-US" altLang="ko-KR"/>
              <a:t>(3</a:t>
            </a:r>
            <a:r>
              <a:rPr lang="ko-KR" altLang="en-US"/>
              <a:t>륜</a:t>
            </a:r>
            <a:r>
              <a:rPr lang="en-US" altLang="ko-KR"/>
              <a:t>, 2</a:t>
            </a:r>
            <a:r>
              <a:rPr lang="ko-KR" altLang="en-US"/>
              <a:t>륜</a:t>
            </a:r>
            <a:r>
              <a:rPr lang="en-US" altLang="ko-KR"/>
              <a:t>)</a:t>
            </a:r>
            <a:endParaRPr lang="en-US" altLang="ko-KR"/>
          </a:p>
        </p:txBody>
      </p:sp>
      <p:pic>
        <p:nvPicPr>
          <p:cNvPr id="146" name="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100572" y="3068960"/>
            <a:ext cx="2340260" cy="1566174"/>
          </a:xfrm>
          <a:prstGeom prst="rect">
            <a:avLst/>
          </a:prstGeom>
        </p:spPr>
      </p:pic>
      <p:pic>
        <p:nvPicPr>
          <p:cNvPr id="149" name="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6429163" y="2960948"/>
            <a:ext cx="2556284" cy="1620180"/>
          </a:xfrm>
          <a:prstGeom prst="rect">
            <a:avLst/>
          </a:prstGeom>
        </p:spPr>
      </p:pic>
      <p:pic>
        <p:nvPicPr>
          <p:cNvPr id="150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232920" y="3032956"/>
            <a:ext cx="1764196" cy="1575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Ⅱ.</a:t>
            </a:r>
            <a:r>
              <a:rPr lang="ko-KR" altLang="en-US" dirty="0"/>
              <a:t> </a:t>
            </a:r>
            <a:r>
              <a:rPr lang="ko-KR" altLang="en-US" dirty="0" smtClean="0"/>
              <a:t>경비업무용 </a:t>
            </a:r>
            <a:r>
              <a:rPr lang="en-US" altLang="ko-KR" dirty="0" smtClean="0"/>
              <a:t>app</a:t>
            </a:r>
            <a:r>
              <a:rPr lang="ko-KR" altLang="en-US" dirty="0" smtClean="0"/>
              <a:t>서비스</a:t>
            </a:r>
            <a:endParaRPr lang="ko-KR" altLang="en-US" dirty="0"/>
          </a:p>
        </p:txBody>
      </p:sp>
      <p:pic>
        <p:nvPicPr>
          <p:cNvPr id="4" name="Picture 2" descr="C:\Users\kopas7\Desktop\images\다돈다_20180813_3_수정_제안서_02.jpg"/>
          <p:cNvPicPr>
            <a:picLocks noChangeAspect="1" noChangeArrowheads="1"/>
          </p:cNvPicPr>
          <p:nvPr/>
        </p:nvPicPr>
        <p:blipFill rotWithShape="1">
          <a:blip r:embed="rId2"/>
          <a:srcRect t="6920"/>
          <a:stretch>
            <a:fillRect/>
          </a:stretch>
        </p:blipFill>
        <p:spPr>
          <a:xfrm>
            <a:off x="2972780" y="3320988"/>
            <a:ext cx="4171454" cy="217623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주차단속 </a:t>
            </a:r>
            <a:r>
              <a:rPr lang="en-US" altLang="ko-KR" sz="2600" dirty="0" smtClean="0"/>
              <a:t>app </a:t>
            </a:r>
            <a:r>
              <a:rPr lang="en-US" altLang="ko-KR" sz="2600" dirty="0" smtClean="0">
                <a:latin typeface="맑은 고딕"/>
                <a:ea typeface="맑은 고딕"/>
              </a:rPr>
              <a:t>①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44089" y="194446"/>
            <a:ext cx="7165103" cy="492443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 dirty="0" smtClean="0">
                <a:latin typeface="+mn-ea"/>
                <a:ea typeface="+mn-ea"/>
                <a:cs typeface="+mn-cs"/>
              </a:rPr>
              <a:t>경비</a:t>
            </a:r>
            <a:r>
              <a:rPr lang="ko-KR" altLang="en-US" sz="2800" b="1" spc="-60" dirty="0" smtClean="0">
                <a:latin typeface="+mn-ea"/>
              </a:rPr>
              <a:t>업무</a:t>
            </a:r>
            <a:r>
              <a:rPr lang="ko-KR" altLang="en-US" sz="2800" b="1" spc="-60" dirty="0" smtClean="0">
                <a:latin typeface="+mn-ea"/>
                <a:ea typeface="+mn-ea"/>
                <a:cs typeface="+mn-cs"/>
              </a:rPr>
              <a:t>용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 dirty="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1340768"/>
            <a:ext cx="797242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주차단속 </a:t>
            </a:r>
            <a:r>
              <a:rPr lang="en-US" altLang="ko-KR" sz="2600" dirty="0" smtClean="0"/>
              <a:t>app </a:t>
            </a:r>
            <a:r>
              <a:rPr lang="en-US" altLang="ko-KR" sz="2600" dirty="0" smtClean="0">
                <a:latin typeface="맑은 고딕"/>
                <a:ea typeface="맑은 고딕"/>
              </a:rPr>
              <a:t>②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44089" y="194446"/>
            <a:ext cx="7165103" cy="492443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 dirty="0" smtClean="0">
                <a:latin typeface="+mn-ea"/>
                <a:ea typeface="+mn-ea"/>
                <a:cs typeface="+mn-cs"/>
              </a:rPr>
              <a:t>경비</a:t>
            </a:r>
            <a:r>
              <a:rPr lang="ko-KR" altLang="en-US" sz="2800" b="1" spc="-60" dirty="0" smtClean="0">
                <a:latin typeface="+mn-ea"/>
              </a:rPr>
              <a:t>업무</a:t>
            </a:r>
            <a:r>
              <a:rPr lang="ko-KR" altLang="en-US" sz="2800" b="1" spc="-60" dirty="0" smtClean="0">
                <a:latin typeface="+mn-ea"/>
                <a:ea typeface="+mn-ea"/>
                <a:cs typeface="+mn-cs"/>
              </a:rPr>
              <a:t>용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 dirty="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77" y="1340768"/>
            <a:ext cx="8496945" cy="520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27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주차단속 </a:t>
            </a:r>
            <a:r>
              <a:rPr lang="en-US" altLang="ko-KR" sz="2600" dirty="0" smtClean="0"/>
              <a:t>app </a:t>
            </a:r>
            <a:r>
              <a:rPr lang="en-US" altLang="ko-KR" sz="2600" dirty="0" smtClean="0">
                <a:latin typeface="맑은 고딕"/>
                <a:ea typeface="맑은 고딕"/>
              </a:rPr>
              <a:t>③ 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44089" y="194446"/>
            <a:ext cx="7165103" cy="492443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 dirty="0" smtClean="0">
                <a:latin typeface="+mn-ea"/>
                <a:ea typeface="+mn-ea"/>
                <a:cs typeface="+mn-cs"/>
              </a:rPr>
              <a:t>경비</a:t>
            </a:r>
            <a:r>
              <a:rPr lang="ko-KR" altLang="en-US" sz="2800" b="1" spc="-60" dirty="0" smtClean="0">
                <a:latin typeface="+mn-ea"/>
              </a:rPr>
              <a:t>업무</a:t>
            </a:r>
            <a:r>
              <a:rPr lang="ko-KR" altLang="en-US" sz="2800" b="1" spc="-60" dirty="0" smtClean="0">
                <a:latin typeface="+mn-ea"/>
                <a:ea typeface="+mn-ea"/>
                <a:cs typeface="+mn-cs"/>
              </a:rPr>
              <a:t>용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 dirty="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56" y="1323412"/>
            <a:ext cx="8172908" cy="530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61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/>
              <a:t>‘</a:t>
            </a:r>
            <a:r>
              <a:rPr lang="ko-KR" altLang="en-US" sz="2600" dirty="0" err="1"/>
              <a:t>다돈다</a:t>
            </a:r>
            <a:r>
              <a:rPr lang="en-US" altLang="ko-KR" sz="2600" dirty="0"/>
              <a:t>’</a:t>
            </a:r>
            <a:r>
              <a:rPr lang="ko-KR" altLang="en-US" sz="2600" dirty="0"/>
              <a:t> 순찰 </a:t>
            </a:r>
            <a:r>
              <a:rPr lang="en-US" altLang="ko-KR" sz="2600" dirty="0" smtClean="0"/>
              <a:t>app  </a:t>
            </a:r>
            <a:r>
              <a:rPr lang="en-US" altLang="ko-KR" sz="2600" dirty="0" smtClean="0">
                <a:latin typeface="맑은 고딕"/>
                <a:ea typeface="맑은 고딕"/>
              </a:rPr>
              <a:t>①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38150" y="194446"/>
            <a:ext cx="6753223" cy="48182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경비원용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4528" y="1143000"/>
            <a:ext cx="8784976" cy="137160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  <a:defRPr/>
            </a:pPr>
            <a:r>
              <a:rPr lang="ko-KR" altLang="en-US" sz="1500" b="1"/>
              <a:t>모바일 기반 순찰 </a:t>
            </a:r>
            <a:r>
              <a:rPr lang="en-US" altLang="ko-KR" sz="1500" b="1"/>
              <a:t>app ‘</a:t>
            </a:r>
            <a:r>
              <a:rPr lang="ko-KR" altLang="en-US" sz="1500" b="1"/>
              <a:t>다돈다'는 스마트폰의 </a:t>
            </a:r>
            <a:r>
              <a:rPr lang="en-US" altLang="ko-KR" sz="1500" b="1"/>
              <a:t>NFC</a:t>
            </a:r>
            <a:r>
              <a:rPr lang="ko-KR" altLang="en-US" sz="1500" b="1"/>
              <a:t>를 이용</a:t>
            </a:r>
            <a:r>
              <a:rPr lang="en-US" altLang="ko-KR" sz="1500" b="1"/>
              <a:t>-</a:t>
            </a:r>
            <a:r>
              <a:rPr lang="ko-KR" altLang="en-US" sz="1500" b="1"/>
              <a:t> 순찰</a:t>
            </a:r>
            <a:r>
              <a:rPr lang="en-US" altLang="ko-KR" sz="1500" b="1"/>
              <a:t>appdmf </a:t>
            </a:r>
            <a:r>
              <a:rPr lang="ko-KR" altLang="en-US" sz="1500" b="1"/>
              <a:t>실행시킨</a:t>
            </a:r>
            <a:r>
              <a:rPr lang="en-US" altLang="ko-KR" sz="1500" b="1"/>
              <a:t> </a:t>
            </a:r>
            <a:r>
              <a:rPr lang="ko-KR" altLang="en-US" sz="1500" b="1"/>
              <a:t>후 사전에</a:t>
            </a:r>
          </a:p>
          <a:p>
            <a:pPr marL="0" indent="0">
              <a:lnSpc>
                <a:spcPct val="200000"/>
              </a:lnSpc>
              <a:buFont typeface="Wingdings"/>
              <a:buNone/>
              <a:defRPr/>
            </a:pPr>
            <a:r>
              <a:rPr lang="ko-KR" altLang="en-US" sz="1500" b="1"/>
              <a:t>    각 순찰지점에 부착된 순찰카드</a:t>
            </a:r>
            <a:r>
              <a:rPr lang="en-US" altLang="ko-KR" sz="1500" b="1"/>
              <a:t>(NFC</a:t>
            </a:r>
            <a:r>
              <a:rPr lang="ko-KR" altLang="en-US" sz="1500" b="1"/>
              <a:t>초소칩</a:t>
            </a:r>
            <a:r>
              <a:rPr lang="en-US" altLang="ko-KR" sz="1500" b="1"/>
              <a:t>)</a:t>
            </a:r>
            <a:r>
              <a:rPr lang="ko-KR" altLang="en-US" sz="1500" b="1"/>
              <a:t>를</a:t>
            </a:r>
            <a:r>
              <a:rPr lang="en-US" altLang="ko-KR" sz="1500" b="1"/>
              <a:t> </a:t>
            </a:r>
            <a:r>
              <a:rPr lang="ko-KR" altLang="en-US" sz="1500" b="1"/>
              <a:t>태그하면 순찰기록</a:t>
            </a:r>
            <a:r>
              <a:rPr lang="en-US" altLang="ko-KR" sz="1500" b="1"/>
              <a:t>(</a:t>
            </a:r>
            <a:r>
              <a:rPr lang="ko-KR" altLang="en-US" sz="1500" b="1"/>
              <a:t> 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근무자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순찰시간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이상유무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이</a:t>
            </a:r>
          </a:p>
          <a:p>
            <a:pPr marL="0" indent="0">
              <a:lnSpc>
                <a:spcPct val="200000"/>
              </a:lnSpc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 자동으로 저장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실시간 조회 및 순찰일지 작성</a:t>
            </a:r>
            <a:endParaRPr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118534" y="2542568"/>
            <a:ext cx="7668932" cy="38747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/>
              <a:t>‘</a:t>
            </a:r>
            <a:r>
              <a:rPr lang="ko-KR" altLang="en-US" sz="2600" dirty="0" err="1"/>
              <a:t>다돈다</a:t>
            </a:r>
            <a:r>
              <a:rPr lang="en-US" altLang="ko-KR" sz="2600" dirty="0"/>
              <a:t>’</a:t>
            </a:r>
            <a:r>
              <a:rPr lang="ko-KR" altLang="en-US" sz="2600" dirty="0"/>
              <a:t> 순찰 </a:t>
            </a:r>
            <a:r>
              <a:rPr lang="en-US" altLang="ko-KR" sz="2600" dirty="0" smtClean="0"/>
              <a:t>app  </a:t>
            </a:r>
            <a:r>
              <a:rPr lang="en-US" altLang="ko-KR" sz="2600" dirty="0" smtClean="0">
                <a:latin typeface="맑은 고딕"/>
                <a:ea typeface="맑은 고딕"/>
              </a:rPr>
              <a:t>②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38150" y="194446"/>
            <a:ext cx="6753223" cy="48182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경비원용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7830" y="1412776"/>
            <a:ext cx="894295" cy="28267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r>
              <a:rPr lang="ko-KR" altLang="en-US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특장점</a:t>
            </a: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28564" y="1916832"/>
            <a:ext cx="7884876" cy="43777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/>
              <a:t>‘</a:t>
            </a:r>
            <a:r>
              <a:rPr lang="ko-KR" altLang="en-US" sz="2600" dirty="0" err="1"/>
              <a:t>다돈다</a:t>
            </a:r>
            <a:r>
              <a:rPr lang="en-US" altLang="ko-KR" sz="2600" dirty="0"/>
              <a:t>’</a:t>
            </a:r>
            <a:r>
              <a:rPr lang="ko-KR" altLang="en-US" sz="2600" dirty="0"/>
              <a:t> 순찰 </a:t>
            </a:r>
            <a:r>
              <a:rPr lang="en-US" altLang="ko-KR" sz="2600" dirty="0" smtClean="0"/>
              <a:t>app  </a:t>
            </a:r>
            <a:r>
              <a:rPr lang="en-US" altLang="ko-KR" sz="2600" dirty="0" smtClean="0">
                <a:latin typeface="맑은 고딕"/>
                <a:ea typeface="맑은 고딕"/>
              </a:rPr>
              <a:t>③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38150" y="194446"/>
            <a:ext cx="6753223" cy="48182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경비원용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7830" y="1412776"/>
            <a:ext cx="1199095" cy="28267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r>
              <a:rPr lang="ko-KR" altLang="en-US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사용 안내</a:t>
            </a:r>
          </a:p>
        </p:txBody>
      </p:sp>
      <p:pic>
        <p:nvPicPr>
          <p:cNvPr id="37" name="Picture 2" descr="C:\Users\kopas7\Desktop\images\다돈다_20180906_1_제안서용_37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53031" y="2220698"/>
            <a:ext cx="8199937" cy="33325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ko-KR" altLang="en-US" sz="2600" dirty="0" smtClean="0"/>
              <a:t> </a:t>
            </a:r>
            <a:r>
              <a:rPr lang="ko-KR" altLang="en-US" sz="2600" dirty="0" smtClean="0">
                <a:latin typeface="맑은 고딕"/>
                <a:ea typeface="맑은 고딕"/>
              </a:rPr>
              <a:t> </a:t>
            </a:r>
            <a:r>
              <a:rPr lang="ko-KR" altLang="en-US" sz="2600" dirty="0" smtClean="0"/>
              <a:t>무전 </a:t>
            </a:r>
            <a:r>
              <a:rPr lang="en-US" altLang="ko-KR" sz="2600" dirty="0" smtClean="0"/>
              <a:t>(</a:t>
            </a:r>
            <a:r>
              <a:rPr lang="ko-KR" altLang="en-US" sz="2600" dirty="0" smtClean="0"/>
              <a:t>그룹통화</a:t>
            </a:r>
            <a:r>
              <a:rPr lang="en-US" altLang="ko-KR" sz="2600" dirty="0" smtClean="0"/>
              <a:t>) APP  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38150" y="194446"/>
            <a:ext cx="6753223" cy="48182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 dirty="0">
                <a:latin typeface="+mn-ea"/>
                <a:ea typeface="+mn-ea"/>
                <a:cs typeface="+mn-cs"/>
              </a:rPr>
              <a:t>경비원용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 dirty="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 dirty="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848544" y="1304925"/>
          <a:ext cx="7848873" cy="2387600"/>
        </p:xfrm>
        <a:graphic>
          <a:graphicData uri="http://schemas.openxmlformats.org/drawingml/2006/table">
            <a:tbl>
              <a:tblPr firstRow="1" bandRow="1">
                <a:tableStyleId>{76450435-6131-4BA9-BD02-603D08AFE7CB}</a:tableStyleId>
              </a:tblPr>
              <a:tblGrid>
                <a:gridCol w="2016224"/>
                <a:gridCol w="2376264"/>
                <a:gridCol w="345638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PTT</a:t>
                      </a:r>
                      <a:r>
                        <a:rPr lang="ko-KR" altLang="en-US"/>
                        <a:t>라저무전</a:t>
                      </a:r>
                      <a:r>
                        <a:rPr lang="en-US" altLang="ko-KR"/>
                        <a:t>APP</a:t>
                      </a:r>
                      <a:r>
                        <a:rPr lang="ko-KR" altLang="en-US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KT</a:t>
                      </a:r>
                      <a:r>
                        <a:rPr lang="ko-KR" altLang="en-US"/>
                        <a:t>기업전용톡 그룹통화</a:t>
                      </a:r>
                    </a:p>
                  </a:txBody>
                  <a:tcPr/>
                </a:tc>
              </a:tr>
              <a:tr h="32194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특장점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무전기 호환</a:t>
                      </a:r>
                    </a:p>
                    <a:p>
                      <a:pPr algn="ctr">
                        <a:defRPr/>
                      </a:pPr>
                      <a:r>
                        <a:rPr lang="ko-KR" altLang="en-US"/>
                        <a:t>영상 무전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그룹통화</a:t>
                      </a:r>
                    </a:p>
                    <a:p>
                      <a:pPr algn="ctr">
                        <a:defRPr/>
                      </a:pPr>
                      <a:r>
                        <a:rPr lang="ko-KR" altLang="en-US"/>
                        <a:t>인터넷전화 기반</a:t>
                      </a:r>
                    </a:p>
                  </a:txBody>
                  <a:tcPr/>
                </a:tc>
              </a:tr>
              <a:tr h="32194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통화 감도</a:t>
                      </a:r>
                      <a:r>
                        <a:rPr lang="en-US" altLang="ko-KR"/>
                        <a:t>/</a:t>
                      </a:r>
                      <a:r>
                        <a:rPr lang="ko-KR" altLang="en-US"/>
                        <a:t>인원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전국</a:t>
                      </a:r>
                      <a:r>
                        <a:rPr lang="en-US" altLang="ko-KR"/>
                        <a:t>/</a:t>
                      </a:r>
                      <a:r>
                        <a:rPr lang="ko-KR" altLang="en-US"/>
                        <a:t>천명이상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전국</a:t>
                      </a:r>
                      <a:r>
                        <a:rPr lang="en-US" altLang="ko-KR"/>
                        <a:t>/</a:t>
                      </a:r>
                      <a:r>
                        <a:rPr lang="ko-KR" altLang="en-US"/>
                        <a:t>천명이상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사용료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월 만원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altLang="ko-KR"/>
                        <a:t>KT</a:t>
                      </a:r>
                      <a:r>
                        <a:rPr lang="ko-KR" altLang="en-US"/>
                        <a:t>기업전용톡</a:t>
                      </a:r>
                    </a:p>
                    <a:p>
                      <a:pPr algn="ctr">
                        <a:defRPr/>
                      </a:pPr>
                      <a:r>
                        <a:rPr lang="en-US" altLang="ko-KR"/>
                        <a:t>(</a:t>
                      </a:r>
                      <a:r>
                        <a:rPr lang="ko-KR" altLang="en-US"/>
                        <a:t>월</a:t>
                      </a:r>
                      <a:r>
                        <a:rPr lang="en-US" altLang="ko-KR"/>
                        <a:t>4</a:t>
                      </a:r>
                      <a:r>
                        <a:rPr lang="ko-KR" altLang="en-US"/>
                        <a:t>천원</a:t>
                      </a:r>
                      <a:r>
                        <a:rPr lang="en-US" altLang="ko-KR"/>
                        <a:t>)</a:t>
                      </a:r>
                      <a:r>
                        <a:rPr lang="ko-KR" altLang="en-US"/>
                        <a:t>기능의의 한부분</a:t>
                      </a:r>
                      <a:r>
                        <a:rPr lang="en-US" altLang="ko-KR"/>
                        <a:t>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비고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무전기능 중점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/>
                        <a:t>통신 및 그룹웨어 기능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2000672" y="3886252"/>
          <a:ext cx="6660739" cy="2675096"/>
        </p:xfrm>
        <a:graphic>
          <a:graphicData uri="http://schemas.openxmlformats.org/drawingml/2006/table">
            <a:tbl>
              <a:tblPr firstRow="1" bandRow="1">
                <a:tableStyleId>{E1AC179A-AAE8-4965-B83C-04088BF44C00}</a:tableStyleId>
              </a:tblPr>
              <a:tblGrid>
                <a:gridCol w="2761770"/>
                <a:gridCol w="3898969"/>
              </a:tblGrid>
              <a:tr h="2675096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019320" y="3895680"/>
            <a:ext cx="1853560" cy="2629664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313588" y="3902360"/>
            <a:ext cx="1691640" cy="2730996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6996824" y="3897052"/>
            <a:ext cx="1592580" cy="26282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/>
              <a:t>‘KT</a:t>
            </a:r>
            <a:r>
              <a:rPr lang="ko-KR" altLang="en-US" sz="2600" dirty="0"/>
              <a:t>기업전용</a:t>
            </a:r>
            <a:r>
              <a:rPr lang="en-US" altLang="ko-KR" sz="2600" dirty="0"/>
              <a:t>TALK’</a:t>
            </a:r>
            <a:r>
              <a:rPr lang="ko-KR" altLang="en-US" sz="2600" dirty="0"/>
              <a:t>  </a:t>
            </a:r>
            <a:r>
              <a:rPr lang="en-US" altLang="ko-KR" sz="2600" dirty="0" smtClean="0"/>
              <a:t>app </a:t>
            </a:r>
            <a:r>
              <a:rPr lang="en-US" altLang="ko-KR" sz="2600" dirty="0" smtClean="0">
                <a:latin typeface="맑은 고딕"/>
                <a:ea typeface="맑은 고딕"/>
              </a:rPr>
              <a:t>①</a:t>
            </a:r>
            <a:endParaRPr lang="en-US" altLang="ko-KR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38150" y="194446"/>
            <a:ext cx="6753223" cy="48182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경비원용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55576" y="1556792"/>
            <a:ext cx="8041026" cy="475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/>
              <a:t>‘KT</a:t>
            </a:r>
            <a:r>
              <a:rPr lang="ko-KR" altLang="en-US" sz="2600" dirty="0"/>
              <a:t>기업전용</a:t>
            </a:r>
            <a:r>
              <a:rPr lang="en-US" altLang="ko-KR" sz="2600" dirty="0"/>
              <a:t>TALK’</a:t>
            </a:r>
            <a:r>
              <a:rPr lang="ko-KR" altLang="en-US" sz="2600" dirty="0"/>
              <a:t>  </a:t>
            </a:r>
            <a:r>
              <a:rPr lang="en-US" altLang="ko-KR" sz="2600" dirty="0"/>
              <a:t>app </a:t>
            </a:r>
            <a:r>
              <a:rPr lang="ko-KR" altLang="en-US" sz="2600" dirty="0"/>
              <a:t>의 경비업무용 </a:t>
            </a:r>
            <a:r>
              <a:rPr lang="ko-KR" altLang="en-US" sz="2600" dirty="0" smtClean="0"/>
              <a:t>메뉴 </a:t>
            </a:r>
            <a:endParaRPr lang="ko-KR" altLang="en-US" sz="26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38150" y="194446"/>
            <a:ext cx="6753223" cy="48182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경비원용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 dirty="0"/>
              <a:t>○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640631" y="2456892"/>
            <a:ext cx="6416040" cy="404812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40529" y="1412776"/>
            <a:ext cx="8079621" cy="11018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경비순찰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주차단속 앱을 구매하여 사용하는 대신 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KT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기업전용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.TALK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의 파일 공유 기능을 활용하면</a:t>
            </a:r>
          </a:p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보조적 프로그램으로 유용하며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시중의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주차단속 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APP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이 단속 대상 차량의 사진 자료를 제공하지</a:t>
            </a:r>
          </a:p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않으므로 이 기능을 활용하여 보조적 도구로 사용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기업전용 톡의 주 기능은 별첨자료를 참조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</a:p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 idx="0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/>
              <a:t> 경비원용 </a:t>
            </a:r>
            <a:r>
              <a:rPr lang="en-US" altLang="ko-KR" sz="2600"/>
              <a:t>app </a:t>
            </a:r>
            <a:r>
              <a:rPr lang="ko-KR" altLang="en-US" sz="2600"/>
              <a:t>설치 단말기 및 </a:t>
            </a:r>
            <a:r>
              <a:rPr lang="en-US" altLang="ko-KR" sz="2600"/>
              <a:t>app </a:t>
            </a:r>
            <a:r>
              <a:rPr lang="ko-KR" altLang="en-US" sz="2600"/>
              <a:t>가격 </a:t>
            </a:r>
            <a:endParaRPr lang="ko-KR" altLang="en-US" sz="2600"/>
          </a:p>
        </p:txBody>
      </p:sp>
      <p:sp>
        <p:nvSpPr>
          <p:cNvPr id="25" name="Rectangle 7"/>
          <p:cNvSpPr/>
          <p:nvPr/>
        </p:nvSpPr>
        <p:spPr>
          <a:xfrm>
            <a:off x="551557" y="4941168"/>
            <a:ext cx="9275562" cy="10236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lvl="0">
              <a:defRPr/>
            </a:pPr>
            <a:endParaRPr lang="ko-KR" altLang="en-US" sz="16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38150" y="194446"/>
            <a:ext cx="6753223" cy="48182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r>
              <a:rPr lang="en-US" altLang="ko-KR" sz="2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.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경비원용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app </a:t>
            </a:r>
            <a:r>
              <a:rPr lang="ko-KR" altLang="en-US" sz="2800" b="1" spc="-60">
                <a:latin typeface="+mn-ea"/>
                <a:ea typeface="+mn-ea"/>
                <a:cs typeface="+mn-cs"/>
              </a:rPr>
              <a:t>서비스 </a:t>
            </a:r>
            <a:r>
              <a:rPr lang="en-US" altLang="ko-KR" sz="2800" b="1" spc="-60">
                <a:latin typeface="+mn-ea"/>
                <a:ea typeface="+mn-ea"/>
                <a:cs typeface="+mn-cs"/>
              </a:rPr>
              <a:t>  </a:t>
            </a:r>
            <a:endParaRPr lang="en-US" altLang="ko-KR" sz="2800" b="1" spc="-60">
              <a:latin typeface="+mn-ea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  <a:endParaRPr lang="ko-KR" altLang="en-US" sz="2500"/>
          </a:p>
        </p:txBody>
      </p:sp>
      <p:sp>
        <p:nvSpPr>
          <p:cNvPr id="2" name="TextBox 1"/>
          <p:cNvSpPr txBox="1"/>
          <p:nvPr/>
        </p:nvSpPr>
        <p:spPr>
          <a:xfrm>
            <a:off x="1172580" y="4941168"/>
            <a:ext cx="1105752" cy="230832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500" b="1" spc="-60">
                <a:solidFill>
                  <a:srgbClr val="7030a0"/>
                </a:solidFill>
                <a:latin typeface="+mn-ea"/>
              </a:rPr>
              <a:t>* App </a:t>
            </a:r>
            <a:r>
              <a:rPr lang="ko-KR" altLang="en-US" sz="1500" b="1" spc="-60">
                <a:solidFill>
                  <a:srgbClr val="7030a0"/>
                </a:solidFill>
                <a:latin typeface="+mn-ea"/>
              </a:rPr>
              <a:t>이용료</a:t>
            </a:r>
            <a:endParaRPr lang="ko-KR" altLang="en-US" sz="1500" b="1" spc="-60">
              <a:solidFill>
                <a:srgbClr val="7030a0"/>
              </a:solidFill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064568" y="5223110"/>
          <a:ext cx="7956884" cy="741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6144"/>
                <a:gridCol w="2340260"/>
                <a:gridCol w="2088232"/>
                <a:gridCol w="2232248"/>
              </a:tblGrid>
              <a:tr h="370840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/>
                        <a:t>구분</a:t>
                      </a: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/>
                        <a:t> </a:t>
                      </a:r>
                      <a:r>
                        <a:rPr lang="ko-KR" altLang="en-US"/>
                        <a:t>주차단속 </a:t>
                      </a:r>
                      <a:r>
                        <a:rPr lang="en-US" altLang="ko-KR"/>
                        <a:t>app</a:t>
                      </a: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/>
                        <a:t>다 돈다 순찰 </a:t>
                      </a:r>
                      <a:r>
                        <a:rPr lang="en-US" altLang="ko-KR"/>
                        <a:t>app</a:t>
                      </a: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/>
                        <a:t> kt</a:t>
                      </a:r>
                      <a:r>
                        <a:rPr lang="en-US" altLang="ko-KR" baseline="0"/>
                        <a:t> </a:t>
                      </a:r>
                      <a:r>
                        <a:rPr lang="ko-KR" altLang="en-US" baseline="0"/>
                        <a:t>기업전용 </a:t>
                      </a:r>
                      <a:r>
                        <a:rPr lang="ko-KR" altLang="en-US"/>
                        <a:t>톡</a:t>
                      </a:r>
                      <a:endParaRPr lang="ko-KR" altLang="en-US"/>
                    </a:p>
                  </a:txBody>
                  <a:tcPr marL="91440" marR="91440"/>
                </a:tc>
              </a:tr>
              <a:tr h="370840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/>
                        <a:t>이용료</a:t>
                      </a: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/>
                        <a:t> 20,000/</a:t>
                      </a:r>
                      <a:r>
                        <a:rPr lang="ko-KR" altLang="en-US"/>
                        <a:t>월</a:t>
                      </a: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/>
                        <a:t> 9,900</a:t>
                      </a:r>
                      <a:r>
                        <a:rPr lang="ko-KR" altLang="en-US"/>
                        <a:t>원</a:t>
                      </a:r>
                      <a:r>
                        <a:rPr lang="en-US" altLang="ko-KR"/>
                        <a:t>/</a:t>
                      </a:r>
                      <a:r>
                        <a:rPr lang="ko-KR" altLang="en-US"/>
                        <a:t>월</a:t>
                      </a: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/>
                        <a:t> 4,000</a:t>
                      </a:r>
                      <a:r>
                        <a:rPr lang="ko-KR" altLang="en-US"/>
                        <a:t>원</a:t>
                      </a:r>
                      <a:r>
                        <a:rPr lang="en-US" altLang="ko-KR"/>
                        <a:t>/</a:t>
                      </a:r>
                      <a:r>
                        <a:rPr lang="ko-KR" altLang="en-US"/>
                        <a:t>월</a:t>
                      </a: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44588" y="6129300"/>
            <a:ext cx="4008598" cy="230832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kt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기업전용 톡은 기본 </a:t>
            </a:r>
            <a:r>
              <a:rPr lang="en-US" altLang="ko-KR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회선 이상 신청해야 함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1027" name="그림 1026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904056" y="1484784"/>
            <a:ext cx="8097886" cy="2925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Ⅲ</a:t>
            </a:r>
            <a:r>
              <a:rPr lang="en-US" altLang="ko-KR" dirty="0" smtClean="0"/>
              <a:t>.</a:t>
            </a:r>
            <a:r>
              <a:rPr lang="ko-KR" altLang="en-US" dirty="0" smtClean="0"/>
              <a:t> 통합경비시스템 구축 방안</a:t>
            </a:r>
            <a:endParaRPr lang="ko-KR" altLang="en-US" dirty="0"/>
          </a:p>
        </p:txBody>
      </p:sp>
      <p:pic>
        <p:nvPicPr>
          <p:cNvPr id="4" name="Picture 2" descr="C:\Users\kopas7\Desktop\images\다돈다_20180813_3_수정_제안서_02.jpg"/>
          <p:cNvPicPr>
            <a:picLocks noChangeAspect="1" noChangeArrowheads="1"/>
          </p:cNvPicPr>
          <p:nvPr/>
        </p:nvPicPr>
        <p:blipFill rotWithShape="1">
          <a:blip r:embed="rId2"/>
          <a:srcRect t="6920"/>
          <a:stretch>
            <a:fillRect/>
          </a:stretch>
        </p:blipFill>
        <p:spPr>
          <a:xfrm>
            <a:off x="2972780" y="3320988"/>
            <a:ext cx="4171454" cy="21762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080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 idx="0"/>
          </p:nvPr>
        </p:nvSpPr>
        <p:spPr>
          <a:xfrm>
            <a:off x="776536" y="781426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/>
              <a:t> 통합경비시스템 구축의 필요성 및 구축 방안 </a:t>
            </a:r>
            <a:endParaRPr lang="ko-KR" altLang="en-US" sz="260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2700" y="194446"/>
            <a:ext cx="2731517" cy="492443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32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                   </a:t>
            </a:r>
            <a:endParaRPr lang="en-US" altLang="ko-KR" sz="2800" b="1" spc="-60">
              <a:latin typeface="+mn-ea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7705" y="8007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  <a:endParaRPr lang="ko-KR" altLang="en-US" sz="2500"/>
          </a:p>
        </p:txBody>
      </p:sp>
      <p:sp>
        <p:nvSpPr>
          <p:cNvPr id="40" name="TextBox 39"/>
          <p:cNvSpPr txBox="1"/>
          <p:nvPr/>
        </p:nvSpPr>
        <p:spPr>
          <a:xfrm>
            <a:off x="581025" y="1412776"/>
            <a:ext cx="8656451" cy="4711798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통합경비시스템 구축 필요성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en-US" altLang="ko-KR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최저임금 인상 및 주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52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시간 적용에 따른 경비원 감원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관리원 전환으로 인한 대책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스마트 폰 및 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IT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기술의 보안시장 적용에 따른 기존 인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사람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경비의 대체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최근 신규 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</a:rPr>
              <a:t>자리 차량번호 인식 기반의 주차차단기 업데이트 논란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endParaRPr lang="en-US" altLang="ko-KR" sz="1800" b="1" spc="-6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24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•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통합경비시스템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핵심 구성 요소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①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주차차단기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(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주차관제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) ② KT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유∙무선 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CCTV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시스템 ③ 현관자동출입시스템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endParaRPr lang="en-US" altLang="ko-KR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통합경비시스템 구축 전략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방향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en-US" altLang="ko-KR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-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입찰 방식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비 입찰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수의계약 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or 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공산품 구입 방식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병행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-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기술 및 가격경쟁력 확보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-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구축 전 과정 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full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지원</a:t>
            </a: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en-US" altLang="ko-KR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defRPr/>
            </a:pPr>
            <a:r>
              <a:rPr lang="en-US" altLang="ko-KR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- </a:t>
            </a:r>
            <a:r>
              <a:rPr lang="ko-KR" altLang="en-US" sz="18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사후 관리 지원</a:t>
            </a:r>
            <a:endParaRPr lang="ko-KR" altLang="en-US" sz="18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 idx="0"/>
          </p:nvPr>
        </p:nvSpPr>
        <p:spPr>
          <a:xfrm>
            <a:off x="916557" y="189801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/>
              <a:t> 휴맥스 </a:t>
            </a:r>
            <a:r>
              <a:rPr lang="en-US" altLang="ko-KR" sz="2600"/>
              <a:t>AI </a:t>
            </a:r>
            <a:r>
              <a:rPr lang="ko-KR" altLang="en-US" sz="2600"/>
              <a:t>지능형 차량번호인식 시스템 주차 차단기 ①</a:t>
            </a:r>
            <a:endParaRPr lang="ko-KR" altLang="en-US" sz="260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18323" y="3083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  <a:endParaRPr lang="ko-KR" altLang="en-US" sz="250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9pPr>
          </a:lstStyle>
          <a:p>
            <a:pPr marL="0" marR="0" lvl="0" indent="0" algn="just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tabLst>
                <a:tab pos="685800" algn="l"/>
              </a:tabLst>
              <a:defRPr/>
            </a:pP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Arial"/>
                <a:ea typeface="굴림"/>
                <a:cs typeface="굴림"/>
              </a:rPr>
              <a:t> </a:t>
            </a: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굴림"/>
                <a:ea typeface="굴림"/>
                <a:cs typeface="굴림"/>
              </a:rPr>
              <a:t> </a:t>
            </a:r>
            <a:endParaRPr kumimoji="1" lang="ko-KR" altLang="ko-KR" sz="1000" b="0" i="0" u="none" strike="noStrike" cap="none" normalizeH="0" baseline="0">
              <a:solidFill>
                <a:srgbClr val="000000"/>
              </a:solidFill>
              <a:effectLst/>
              <a:latin typeface="굴림"/>
              <a:ea typeface="굴림"/>
              <a:cs typeface="굴림"/>
            </a:endParaRPr>
          </a:p>
          <a:p>
            <a:pPr marL="0" marR="0" lvl="0" indent="0" algn="just" defTabSz="914400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tabLst>
                <a:tab pos="685800" algn="l"/>
              </a:tabLst>
              <a:defRPr/>
            </a:pP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Arial"/>
                <a:ea typeface="굴림"/>
                <a:cs typeface="굴림"/>
              </a:rPr>
              <a:t> </a:t>
            </a: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굴림"/>
                <a:ea typeface="굴림"/>
                <a:cs typeface="굴림"/>
              </a:rPr>
              <a:t> </a:t>
            </a:r>
            <a:endParaRPr kumimoji="1" lang="ko-KR" altLang="ko-KR" sz="1800" b="0" i="0" u="none" strike="noStrike" cap="none" normalizeH="0" baseline="0">
              <a:solidFill>
                <a:schemeClr val="tx1"/>
              </a:solidFill>
              <a:effectLst/>
              <a:latin typeface="굴림"/>
              <a:ea typeface="굴림"/>
              <a:cs typeface="굴림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148" name="텍스트 개체 틀 2"/>
          <p:cNvSpPr txBox="1"/>
          <p:nvPr/>
        </p:nvSpPr>
        <p:spPr>
          <a:xfrm>
            <a:off x="585438" y="1066074"/>
            <a:ext cx="4871618" cy="4199130"/>
          </a:xfrm>
          <a:prstGeom prst="rect">
            <a:avLst/>
          </a:prstGeom>
          <a:noFill/>
        </p:spPr>
        <p:txBody>
          <a:bodyPr vert="horz" wrap="square" lIns="0" tIns="24923" rIns="24923" bIns="24923" anchor="t" anchorCtr="0">
            <a:spAutoFit/>
          </a:bodyPr>
          <a:lstStyle/>
          <a:p>
            <a:pPr marL="24923" indent="0">
              <a:buFont typeface="Arial"/>
              <a:buNone/>
              <a:defRPr/>
            </a:pPr>
            <a:endParaRPr lang="ko-KR" altLang="en-US" sz="1600">
              <a:latin typeface="Apple SD Gothic Neo"/>
              <a:ea typeface="Apple SD Gothic Neo"/>
            </a:endParaRPr>
          </a:p>
          <a:p>
            <a:pPr marL="118695" indent="-118695">
              <a:buFont typeface="Arial"/>
              <a:buChar char="•"/>
              <a:defRPr/>
            </a:pPr>
            <a:r>
              <a:rPr lang="ko-KR" altLang="en-US" sz="1600">
                <a:latin typeface="Apple SD Gothic Neo"/>
                <a:ea typeface="Apple SD Gothic Neo"/>
              </a:rPr>
              <a:t>기존 번호판</a:t>
            </a:r>
            <a:r>
              <a:rPr lang="en-US" altLang="ko-KR" sz="1600">
                <a:latin typeface="Apple SD Gothic Neo"/>
                <a:ea typeface="Apple SD Gothic Neo"/>
              </a:rPr>
              <a:t>, </a:t>
            </a:r>
            <a:r>
              <a:rPr lang="ko-KR" altLang="en-US" sz="1600">
                <a:latin typeface="Apple SD Gothic Neo"/>
                <a:ea typeface="Apple SD Gothic Neo"/>
              </a:rPr>
              <a:t>신형 번호판</a:t>
            </a:r>
            <a:r>
              <a:rPr lang="en-US" altLang="ko-KR" sz="1600">
                <a:latin typeface="Apple SD Gothic Neo"/>
                <a:ea typeface="Apple SD Gothic Neo"/>
              </a:rPr>
              <a:t>(2019</a:t>
            </a:r>
            <a:r>
              <a:rPr lang="ko-KR" altLang="en-US" sz="1600">
                <a:latin typeface="Apple SD Gothic Neo"/>
                <a:ea typeface="Apple SD Gothic Neo"/>
              </a:rPr>
              <a:t>년 앞세자리</a:t>
            </a:r>
            <a:r>
              <a:rPr lang="en-US" altLang="ko-KR" sz="1600">
                <a:latin typeface="Apple SD Gothic Neo"/>
                <a:ea typeface="Apple SD Gothic Neo"/>
              </a:rPr>
              <a:t>), </a:t>
            </a:r>
            <a:endParaRPr lang="ko-KR" altLang="en-US" sz="1600">
              <a:latin typeface="Apple SD Gothic Neo"/>
              <a:ea typeface="Apple SD Gothic Neo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600">
                <a:latin typeface="Apple SD Gothic Neo"/>
                <a:ea typeface="Apple SD Gothic Neo"/>
              </a:rPr>
              <a:t>  </a:t>
            </a:r>
            <a:r>
              <a:rPr lang="ko-KR" altLang="en-US" sz="1600" spc="-100">
                <a:latin typeface="Apple SD Gothic Neo"/>
                <a:ea typeface="Apple SD Gothic Neo"/>
              </a:rPr>
              <a:t>친환경차</a:t>
            </a:r>
            <a:r>
              <a:rPr lang="en-US" altLang="ko-KR" sz="1600" spc="-100">
                <a:latin typeface="Apple SD Gothic Neo"/>
                <a:ea typeface="Apple SD Gothic Neo"/>
              </a:rPr>
              <a:t>(</a:t>
            </a:r>
            <a:r>
              <a:rPr lang="ko-KR" altLang="en-US" sz="1600" spc="-100">
                <a:latin typeface="Apple SD Gothic Neo"/>
                <a:ea typeface="Apple SD Gothic Neo"/>
              </a:rPr>
              <a:t>전기차 파란번호판</a:t>
            </a:r>
            <a:r>
              <a:rPr lang="en-US" altLang="ko-KR" sz="1600" spc="-100">
                <a:latin typeface="Apple SD Gothic Neo"/>
                <a:ea typeface="Apple SD Gothic Neo"/>
              </a:rPr>
              <a:t>) </a:t>
            </a:r>
            <a:r>
              <a:rPr lang="ko-KR" altLang="en-US" sz="1600" spc="-100">
                <a:latin typeface="Apple SD Gothic Neo"/>
                <a:ea typeface="Apple SD Gothic Neo"/>
              </a:rPr>
              <a:t>번호판 인식이 가능</a:t>
            </a:r>
            <a:endParaRPr lang="ko-KR" altLang="en-US" sz="1600" spc="-100">
              <a:latin typeface="Apple SD Gothic Neo"/>
              <a:ea typeface="Apple SD Gothic Neo"/>
            </a:endParaRPr>
          </a:p>
          <a:p>
            <a:pPr marL="0" indent="0">
              <a:buFont typeface="Arial"/>
              <a:buNone/>
              <a:defRPr/>
            </a:pPr>
            <a:endParaRPr lang="ko-KR" altLang="en-US" sz="1600" spc="-100">
              <a:latin typeface="Apple SD Gothic Neo"/>
              <a:ea typeface="Apple SD Gothic Neo"/>
            </a:endParaRPr>
          </a:p>
          <a:p>
            <a:pPr marL="118695" indent="-118695">
              <a:buFont typeface="Arial"/>
              <a:buChar char="•"/>
              <a:defRPr/>
            </a:pPr>
            <a:r>
              <a:rPr lang="en-US" altLang="ko-KR" sz="1600">
                <a:latin typeface="Apple SD Gothic Neo"/>
                <a:ea typeface="Apple SD Gothic Neo"/>
              </a:rPr>
              <a:t>AI, </a:t>
            </a:r>
            <a:r>
              <a:rPr lang="ko-KR" altLang="en-US" sz="1600">
                <a:latin typeface="Apple SD Gothic Neo"/>
                <a:ea typeface="Apple SD Gothic Neo"/>
              </a:rPr>
              <a:t>클라우드</a:t>
            </a:r>
            <a:r>
              <a:rPr lang="en-US" altLang="ko-KR" sz="1600">
                <a:latin typeface="Apple SD Gothic Neo"/>
                <a:ea typeface="Apple SD Gothic Neo"/>
              </a:rPr>
              <a:t>, </a:t>
            </a:r>
            <a:r>
              <a:rPr lang="ko-KR" altLang="en-US" sz="1600">
                <a:latin typeface="Apple SD Gothic Neo"/>
                <a:ea typeface="Apple SD Gothic Neo"/>
              </a:rPr>
              <a:t>비전 기술 활용 뛰어난 속도와 정확성</a:t>
            </a:r>
            <a:r>
              <a:rPr lang="en-US" altLang="ko-KR" sz="1600">
                <a:latin typeface="Apple SD Gothic Neo"/>
                <a:ea typeface="Apple SD Gothic Neo"/>
              </a:rPr>
              <a:t>, </a:t>
            </a:r>
            <a:r>
              <a:rPr lang="ko-KR" altLang="en-US" sz="1600">
                <a:latin typeface="Apple SD Gothic Neo"/>
                <a:ea typeface="Apple SD Gothic Neo"/>
              </a:rPr>
              <a:t>실시간 조회 및 관제 가능</a:t>
            </a:r>
            <a:endParaRPr lang="ko-KR" altLang="en-US" sz="1600">
              <a:latin typeface="Apple SD Gothic Neo"/>
              <a:ea typeface="Apple SD Gothic Neo"/>
            </a:endParaRPr>
          </a:p>
          <a:p>
            <a:pPr marL="118695" indent="-118695">
              <a:buFont typeface="Arial"/>
              <a:buChar char="•"/>
              <a:defRPr/>
            </a:pPr>
            <a:endParaRPr lang="ko-KR" altLang="en-US" sz="1600">
              <a:latin typeface="Apple SD Gothic Neo"/>
              <a:ea typeface="Apple SD Gothic Neo"/>
            </a:endParaRPr>
          </a:p>
          <a:p>
            <a:pPr marL="118695" indent="-118695">
              <a:buFont typeface="Arial"/>
              <a:buChar char="•"/>
              <a:defRPr/>
            </a:pPr>
            <a:r>
              <a:rPr lang="ko-KR" altLang="en-US" sz="1600">
                <a:latin typeface="Apple SD Gothic Neo"/>
                <a:ea typeface="Apple SD Gothic Neo"/>
              </a:rPr>
              <a:t>고유 번호인식 알고리즘을 통한 성능 향상 및 지속적인 업데이트</a:t>
            </a:r>
            <a:endParaRPr lang="ko-KR" altLang="en-US" sz="1600">
              <a:latin typeface="Apple SD Gothic Neo"/>
              <a:ea typeface="Apple SD Gothic Neo"/>
            </a:endParaRPr>
          </a:p>
          <a:p>
            <a:pPr marL="0" indent="0">
              <a:buFont typeface="Arial"/>
              <a:buNone/>
              <a:defRPr/>
            </a:pPr>
            <a:endParaRPr lang="ko-KR" altLang="en-US" sz="1600">
              <a:latin typeface="Apple SD Gothic Neo"/>
              <a:ea typeface="Apple SD Gothic Neo"/>
            </a:endParaRPr>
          </a:p>
          <a:p>
            <a:pPr marL="118695" indent="-118695">
              <a:buFont typeface="Arial"/>
              <a:buChar char="•"/>
              <a:defRPr/>
            </a:pPr>
            <a:r>
              <a:rPr lang="ko-KR" altLang="en-US" sz="1600">
                <a:latin typeface="Apple SD Gothic Neo"/>
                <a:ea typeface="Apple SD Gothic Neo"/>
              </a:rPr>
              <a:t>멀티코어 프로세싱을 활용하여 타사 제품 대비 빠른 인식속도를 가짐 </a:t>
            </a:r>
            <a:r>
              <a:rPr lang="en-US" altLang="ko-KR" sz="1600">
                <a:latin typeface="Apple SD Gothic Neo"/>
                <a:ea typeface="Apple SD Gothic Neo"/>
              </a:rPr>
              <a:t>(</a:t>
            </a:r>
            <a:r>
              <a:rPr lang="ko-KR" altLang="en-US" sz="1600">
                <a:latin typeface="Apple SD Gothic Neo"/>
                <a:ea typeface="Apple SD Gothic Neo"/>
              </a:rPr>
              <a:t>단일사진 기준 기존 대비 </a:t>
            </a:r>
            <a:r>
              <a:rPr lang="en-US" altLang="ko-KR" sz="1600">
                <a:latin typeface="Apple SD Gothic Neo"/>
                <a:ea typeface="Apple SD Gothic Neo"/>
              </a:rPr>
              <a:t>10</a:t>
            </a:r>
            <a:r>
              <a:rPr lang="ko-KR" altLang="en-US" sz="1600">
                <a:latin typeface="Apple SD Gothic Neo"/>
                <a:ea typeface="Apple SD Gothic Neo"/>
              </a:rPr>
              <a:t>배</a:t>
            </a:r>
            <a:r>
              <a:rPr lang="en-US" altLang="ko-KR" sz="1600">
                <a:latin typeface="Apple SD Gothic Neo"/>
                <a:ea typeface="Apple SD Gothic Neo"/>
              </a:rPr>
              <a:t>)</a:t>
            </a:r>
            <a:endParaRPr lang="en-US" altLang="ko-KR" sz="1600">
              <a:latin typeface="Apple SD Gothic Neo"/>
              <a:ea typeface="Apple SD Gothic Neo"/>
            </a:endParaRPr>
          </a:p>
          <a:p>
            <a:pPr marL="0" indent="0">
              <a:buFont typeface="Arial"/>
              <a:buNone/>
              <a:defRPr/>
            </a:pPr>
            <a:endParaRPr lang="en-US" altLang="ko-KR" sz="1600">
              <a:latin typeface="Apple SD Gothic Neo"/>
              <a:ea typeface="Apple SD Gothic Neo"/>
            </a:endParaRPr>
          </a:p>
          <a:p>
            <a:pPr marL="118695" indent="-118695">
              <a:buFont typeface="Arial"/>
              <a:buChar char="•"/>
              <a:defRPr/>
            </a:pPr>
            <a:r>
              <a:rPr lang="ko-KR" altLang="en-US" sz="1600">
                <a:latin typeface="Apple SD Gothic Neo"/>
                <a:ea typeface="Apple SD Gothic Neo"/>
              </a:rPr>
              <a:t>다양한 각도에서 차량이 들어오더라도 인식이 가능</a:t>
            </a:r>
            <a:endParaRPr lang="ko-KR" altLang="en-US" sz="1600">
              <a:latin typeface="Apple SD Gothic Neo"/>
              <a:ea typeface="Apple SD Gothic Neo"/>
            </a:endParaRPr>
          </a:p>
          <a:p>
            <a:pPr marL="0" indent="0">
              <a:buFont typeface="Arial"/>
              <a:buNone/>
              <a:defRPr/>
            </a:pPr>
            <a:endParaRPr lang="ko-KR" altLang="en-US" sz="1600">
              <a:latin typeface="Apple SD Gothic Neo"/>
              <a:ea typeface="Apple SD Gothic Neo"/>
            </a:endParaRPr>
          </a:p>
          <a:p>
            <a:pPr marL="118695" indent="-118695">
              <a:buFont typeface="Arial"/>
              <a:buChar char="•"/>
              <a:defRPr/>
            </a:pPr>
            <a:r>
              <a:rPr lang="ko-KR" altLang="ko-KR" sz="1600">
                <a:latin typeface="Apple SD Gothic Neo"/>
                <a:ea typeface="Apple SD Gothic Neo"/>
              </a:rPr>
              <a:t>시스템 과열 방지를 위해 열전소자를 사용</a:t>
            </a:r>
            <a:r>
              <a:rPr lang="ko-KR" altLang="en-US" sz="1600">
                <a:latin typeface="Apple SD Gothic Neo"/>
                <a:ea typeface="Apple SD Gothic Neo"/>
              </a:rPr>
              <a:t>한</a:t>
            </a:r>
            <a:r>
              <a:rPr lang="en-US" altLang="ko-KR" sz="1600">
                <a:latin typeface="Apple SD Gothic Neo"/>
                <a:ea typeface="Apple SD Gothic Neo"/>
              </a:rPr>
              <a:t> </a:t>
            </a:r>
            <a:r>
              <a:rPr lang="ko-KR" altLang="ko-KR" sz="1600">
                <a:latin typeface="Apple SD Gothic Neo"/>
                <a:ea typeface="Apple SD Gothic Neo"/>
              </a:rPr>
              <a:t>내부 온도</a:t>
            </a:r>
            <a:r>
              <a:rPr lang="en-US" altLang="ko-KR" sz="1600">
                <a:latin typeface="Apple SD Gothic Neo"/>
                <a:ea typeface="Apple SD Gothic Neo"/>
              </a:rPr>
              <a:t> </a:t>
            </a:r>
            <a:r>
              <a:rPr lang="ko-KR" altLang="ko-KR" sz="1600">
                <a:latin typeface="Apple SD Gothic Neo"/>
                <a:ea typeface="Apple SD Gothic Neo"/>
              </a:rPr>
              <a:t>제어</a:t>
            </a:r>
            <a:r>
              <a:rPr lang="ko-KR" altLang="en-US" sz="1600">
                <a:latin typeface="Apple SD Gothic Neo"/>
                <a:ea typeface="Apple SD Gothic Neo"/>
              </a:rPr>
              <a:t>로</a:t>
            </a:r>
            <a:r>
              <a:rPr lang="ko-KR" altLang="ko-KR" sz="1600">
                <a:latin typeface="Apple SD Gothic Neo"/>
                <a:ea typeface="Apple SD Gothic Neo"/>
              </a:rPr>
              <a:t> 상온 부근의 빠른 온도제어 </a:t>
            </a:r>
            <a:r>
              <a:rPr lang="en-US" altLang="ko-KR" sz="1600">
                <a:latin typeface="Apple SD Gothic Neo"/>
                <a:ea typeface="Apple SD Gothic Neo"/>
              </a:rPr>
              <a:t> </a:t>
            </a:r>
            <a:r>
              <a:rPr lang="ko-KR" altLang="ko-KR" sz="1600">
                <a:latin typeface="Apple SD Gothic Neo"/>
                <a:ea typeface="Apple SD Gothic Neo"/>
              </a:rPr>
              <a:t>가능</a:t>
            </a:r>
            <a:r>
              <a:rPr lang="en-US" altLang="ko-KR" sz="1600">
                <a:latin typeface="Apple SD Gothic Neo"/>
                <a:ea typeface="Apple SD Gothic Neo"/>
              </a:rPr>
              <a:t> </a:t>
            </a:r>
            <a:endParaRPr lang="en-US" altLang="ko-KR" sz="1600">
              <a:latin typeface="Apple SD Gothic Neo"/>
              <a:ea typeface="Apple SD Gothic Neo"/>
            </a:endParaRPr>
          </a:p>
        </p:txBody>
      </p:sp>
      <p:sp>
        <p:nvSpPr>
          <p:cNvPr id="6149" name=""/>
          <p:cNvSpPr txBox="1"/>
          <p:nvPr/>
        </p:nvSpPr>
        <p:spPr>
          <a:xfrm>
            <a:off x="6040896" y="1232756"/>
            <a:ext cx="3664632" cy="276774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>
            <a:spAutoFit/>
          </a:bodyPr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동작 형식 </a:t>
            </a:r>
            <a:r>
              <a:rPr lang="en-US" altLang="ko-KR" sz="1300">
                <a:latin typeface="Apple SD Gothic Neo"/>
                <a:ea typeface="Apple SD Gothic Neo"/>
              </a:rPr>
              <a:t>:  </a:t>
            </a:r>
            <a:r>
              <a:rPr lang="ko-KR" altLang="en-US" sz="1300">
                <a:latin typeface="Apple SD Gothic Neo"/>
                <a:ea typeface="Apple SD Gothic Neo"/>
              </a:rPr>
              <a:t>크랭크식 간접 구동방식</a:t>
            </a:r>
            <a:endParaRPr lang="ko-KR" altLang="en-US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입력전원 </a:t>
            </a:r>
            <a:r>
              <a:rPr lang="en-US" altLang="ko-KR" sz="1300">
                <a:latin typeface="Apple SD Gothic Neo"/>
                <a:ea typeface="Apple SD Gothic Neo"/>
              </a:rPr>
              <a:t>:  AC 220V / 60Hz</a:t>
            </a:r>
            <a:endParaRPr lang="en-US" altLang="ko-KR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크기 </a:t>
            </a:r>
            <a:r>
              <a:rPr lang="en-US" altLang="ko-KR" sz="1300">
                <a:latin typeface="Apple SD Gothic Neo"/>
                <a:ea typeface="Apple SD Gothic Neo"/>
              </a:rPr>
              <a:t>: 575 x 325 x 1300mm (</a:t>
            </a:r>
            <a:r>
              <a:rPr lang="ko-KR" altLang="en-US" sz="1300">
                <a:latin typeface="Apple SD Gothic Neo"/>
                <a:ea typeface="Apple SD Gothic Neo"/>
              </a:rPr>
              <a:t>가로</a:t>
            </a:r>
            <a:r>
              <a:rPr lang="en-US" altLang="ko-KR" sz="1300">
                <a:latin typeface="Apple SD Gothic Neo"/>
                <a:ea typeface="Apple SD Gothic Neo"/>
              </a:rPr>
              <a:t>x</a:t>
            </a:r>
            <a:r>
              <a:rPr lang="ko-KR" altLang="en-US" sz="1300">
                <a:latin typeface="Apple SD Gothic Neo"/>
                <a:ea typeface="Apple SD Gothic Neo"/>
              </a:rPr>
              <a:t>세로</a:t>
            </a:r>
            <a:r>
              <a:rPr lang="en-US" altLang="ko-KR" sz="1300">
                <a:latin typeface="Apple SD Gothic Neo"/>
                <a:ea typeface="Apple SD Gothic Neo"/>
              </a:rPr>
              <a:t>x</a:t>
            </a:r>
            <a:r>
              <a:rPr lang="ko-KR" altLang="en-US" sz="1300">
                <a:latin typeface="Apple SD Gothic Neo"/>
                <a:ea typeface="Apple SD Gothic Neo"/>
              </a:rPr>
              <a:t>높이</a:t>
            </a:r>
            <a:r>
              <a:rPr lang="en-US" altLang="ko-KR" sz="1300">
                <a:latin typeface="Apple SD Gothic Neo"/>
                <a:ea typeface="Apple SD Gothic Neo"/>
              </a:rPr>
              <a:t>)</a:t>
            </a:r>
            <a:endParaRPr lang="en-US" altLang="ko-KR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사용환경 </a:t>
            </a:r>
            <a:r>
              <a:rPr lang="en-US" altLang="ko-KR" sz="1300">
                <a:latin typeface="Apple SD Gothic Neo"/>
                <a:ea typeface="Apple SD Gothic Neo"/>
              </a:rPr>
              <a:t>:  -20 °C ~ +55 °C / +10% ~ +80%</a:t>
            </a:r>
            <a:endParaRPr lang="en-US" altLang="ko-KR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구동방식 </a:t>
            </a:r>
            <a:r>
              <a:rPr lang="en-US" altLang="ko-KR" sz="1300">
                <a:latin typeface="Apple SD Gothic Neo"/>
                <a:ea typeface="Apple SD Gothic Neo"/>
              </a:rPr>
              <a:t>: BLDC </a:t>
            </a:r>
            <a:r>
              <a:rPr lang="ko-KR" altLang="en-US" sz="1300">
                <a:latin typeface="Apple SD Gothic Neo"/>
                <a:ea typeface="Apple SD Gothic Neo"/>
              </a:rPr>
              <a:t>모터 직접구동</a:t>
            </a:r>
            <a:r>
              <a:rPr lang="en-US" altLang="ko-KR" sz="1300">
                <a:latin typeface="Apple SD Gothic Neo"/>
                <a:ea typeface="Apple SD Gothic Neo"/>
              </a:rPr>
              <a:t>,</a:t>
            </a:r>
            <a:r>
              <a:rPr lang="ko-KR" altLang="en-US" sz="1300">
                <a:latin typeface="Apple SD Gothic Neo"/>
                <a:ea typeface="Apple SD Gothic Neo"/>
              </a:rPr>
              <a:t> </a:t>
            </a:r>
            <a:r>
              <a:rPr lang="en-US" altLang="ko-KR" sz="1300">
                <a:latin typeface="Apple SD Gothic Neo"/>
                <a:ea typeface="Apple SD Gothic Neo"/>
              </a:rPr>
              <a:t>BLDC </a:t>
            </a:r>
            <a:r>
              <a:rPr lang="ko-KR" altLang="en-US" sz="1300">
                <a:latin typeface="Apple SD Gothic Neo"/>
                <a:ea typeface="Apple SD Gothic Neo"/>
              </a:rPr>
              <a:t>컨트롤</a:t>
            </a:r>
            <a:endParaRPr lang="ko-KR" altLang="en-US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개폐기능 </a:t>
            </a:r>
            <a:r>
              <a:rPr lang="en-US" altLang="ko-KR" sz="1300">
                <a:latin typeface="Apple SD Gothic Neo"/>
                <a:ea typeface="Apple SD Gothic Neo"/>
              </a:rPr>
              <a:t>: </a:t>
            </a:r>
            <a:r>
              <a:rPr lang="ko-KR" altLang="en-US" sz="1300">
                <a:latin typeface="Apple SD Gothic Neo"/>
                <a:ea typeface="Apple SD Gothic Neo"/>
              </a:rPr>
              <a:t>하단도어 오픈 </a:t>
            </a:r>
            <a:endParaRPr lang="ko-KR" altLang="en-US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도장 </a:t>
            </a:r>
            <a:r>
              <a:rPr lang="en-US" altLang="ko-KR" sz="1300">
                <a:latin typeface="Apple SD Gothic Neo"/>
                <a:ea typeface="Apple SD Gothic Neo"/>
              </a:rPr>
              <a:t>: </a:t>
            </a:r>
            <a:r>
              <a:rPr lang="ko-KR" altLang="en-US" sz="1300">
                <a:latin typeface="Apple SD Gothic Neo"/>
                <a:ea typeface="Apple SD Gothic Neo"/>
              </a:rPr>
              <a:t>지정색상 옥외용 분체도장</a:t>
            </a:r>
            <a:endParaRPr lang="ko-KR" altLang="en-US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바 길이 </a:t>
            </a:r>
            <a:r>
              <a:rPr lang="en-US" altLang="ko-KR" sz="1300">
                <a:latin typeface="Apple SD Gothic Neo"/>
                <a:ea typeface="Apple SD Gothic Neo"/>
              </a:rPr>
              <a:t>: </a:t>
            </a:r>
            <a:r>
              <a:rPr lang="ko-KR" altLang="en-US" sz="1300">
                <a:latin typeface="Apple SD Gothic Neo"/>
                <a:ea typeface="Apple SD Gothic Neo"/>
              </a:rPr>
              <a:t>최대 </a:t>
            </a:r>
            <a:r>
              <a:rPr lang="en-US" altLang="ko-KR" sz="1300">
                <a:latin typeface="Apple SD Gothic Neo"/>
                <a:ea typeface="Apple SD Gothic Neo"/>
              </a:rPr>
              <a:t>3M </a:t>
            </a:r>
            <a:r>
              <a:rPr lang="ko-KR" altLang="en-US" sz="1300">
                <a:latin typeface="Apple SD Gothic Neo"/>
                <a:ea typeface="Apple SD Gothic Neo"/>
              </a:rPr>
              <a:t>조절가능</a:t>
            </a:r>
            <a:endParaRPr lang="ko-KR" altLang="en-US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동작 속도 </a:t>
            </a:r>
            <a:r>
              <a:rPr lang="en-US" altLang="ko-KR" sz="1300">
                <a:latin typeface="Apple SD Gothic Neo"/>
                <a:ea typeface="Apple SD Gothic Neo"/>
              </a:rPr>
              <a:t>: </a:t>
            </a:r>
            <a:r>
              <a:rPr lang="ko-KR" altLang="en-US" sz="1300">
                <a:latin typeface="Apple SD Gothic Neo"/>
                <a:ea typeface="Apple SD Gothic Neo"/>
              </a:rPr>
              <a:t>차단바 상승 </a:t>
            </a:r>
            <a:r>
              <a:rPr lang="en-US" altLang="ko-KR" sz="1300">
                <a:latin typeface="Apple SD Gothic Neo"/>
                <a:ea typeface="Apple SD Gothic Neo"/>
              </a:rPr>
              <a:t>/</a:t>
            </a:r>
            <a:r>
              <a:rPr lang="ko-KR" altLang="en-US" sz="1300">
                <a:latin typeface="Apple SD Gothic Neo"/>
                <a:ea typeface="Apple SD Gothic Neo"/>
              </a:rPr>
              <a:t>하강 </a:t>
            </a:r>
            <a:r>
              <a:rPr lang="en-US" altLang="ko-KR" sz="1300">
                <a:latin typeface="Apple SD Gothic Neo"/>
                <a:ea typeface="Apple SD Gothic Neo"/>
              </a:rPr>
              <a:t>1.5 </a:t>
            </a:r>
            <a:r>
              <a:rPr lang="ko-KR" altLang="en-US" sz="1300">
                <a:latin typeface="Apple SD Gothic Neo"/>
                <a:ea typeface="Apple SD Gothic Neo"/>
              </a:rPr>
              <a:t>초 </a:t>
            </a:r>
            <a:r>
              <a:rPr lang="en-US" altLang="ko-KR" sz="1300">
                <a:latin typeface="Apple SD Gothic Neo"/>
                <a:ea typeface="Apple SD Gothic Neo"/>
              </a:rPr>
              <a:t>~ 3 </a:t>
            </a:r>
            <a:r>
              <a:rPr lang="ko-KR" altLang="en-US" sz="1300">
                <a:latin typeface="Apple SD Gothic Neo"/>
                <a:ea typeface="Apple SD Gothic Neo"/>
              </a:rPr>
              <a:t>초 조절가능</a:t>
            </a:r>
            <a:endParaRPr lang="ko-KR" altLang="en-US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전광판 </a:t>
            </a:r>
            <a:r>
              <a:rPr lang="en-US" altLang="ko-KR" sz="1300">
                <a:latin typeface="Apple SD Gothic Neo"/>
                <a:ea typeface="Apple SD Gothic Neo"/>
              </a:rPr>
              <a:t>: 48 x 48mm</a:t>
            </a:r>
            <a:r>
              <a:rPr lang="ko-KR" altLang="en-US" sz="1300">
                <a:latin typeface="Apple SD Gothic Neo"/>
                <a:ea typeface="Apple SD Gothic Neo"/>
              </a:rPr>
              <a:t> </a:t>
            </a:r>
            <a:r>
              <a:rPr lang="en-US" altLang="ko-KR" sz="1300">
                <a:latin typeface="Apple SD Gothic Neo"/>
                <a:ea typeface="Apple SD Gothic Neo"/>
              </a:rPr>
              <a:t>LED</a:t>
            </a:r>
            <a:r>
              <a:rPr lang="ko-KR" altLang="en-US" sz="1300">
                <a:latin typeface="Apple SD Gothic Neo"/>
                <a:ea typeface="Apple SD Gothic Neo"/>
              </a:rPr>
              <a:t> </a:t>
            </a:r>
            <a:r>
              <a:rPr lang="en-US" altLang="ko-KR" sz="1300">
                <a:latin typeface="Apple SD Gothic Neo"/>
                <a:ea typeface="Apple SD Gothic Neo"/>
              </a:rPr>
              <a:t>Module</a:t>
            </a:r>
            <a:r>
              <a:rPr lang="ko-KR" altLang="en-US" sz="1300">
                <a:latin typeface="Apple SD Gothic Neo"/>
                <a:ea typeface="Apple SD Gothic Neo"/>
              </a:rPr>
              <a:t> </a:t>
            </a:r>
            <a:r>
              <a:rPr lang="en-US" altLang="ko-KR" sz="1300">
                <a:latin typeface="Apple SD Gothic Neo"/>
                <a:ea typeface="Apple SD Gothic Neo"/>
              </a:rPr>
              <a:t>( 2</a:t>
            </a:r>
            <a:r>
              <a:rPr lang="ko-KR" altLang="en-US" sz="1300">
                <a:latin typeface="Apple SD Gothic Neo"/>
                <a:ea typeface="Apple SD Gothic Neo"/>
              </a:rPr>
              <a:t>단 </a:t>
            </a:r>
            <a:r>
              <a:rPr lang="en-US" altLang="ko-KR" sz="1300">
                <a:latin typeface="Apple SD Gothic Neo"/>
                <a:ea typeface="Apple SD Gothic Neo"/>
              </a:rPr>
              <a:t>6</a:t>
            </a:r>
            <a:r>
              <a:rPr lang="ko-KR" altLang="en-US" sz="1300">
                <a:latin typeface="Apple SD Gothic Neo"/>
                <a:ea typeface="Apple SD Gothic Neo"/>
              </a:rPr>
              <a:t>열</a:t>
            </a:r>
            <a:r>
              <a:rPr lang="en-US" altLang="ko-KR" sz="1300">
                <a:latin typeface="Apple SD Gothic Neo"/>
                <a:ea typeface="Apple SD Gothic Neo"/>
              </a:rPr>
              <a:t>)</a:t>
            </a:r>
            <a:r>
              <a:rPr lang="ko-KR" altLang="en-US" sz="1300">
                <a:latin typeface="Apple SD Gothic Neo"/>
                <a:ea typeface="Apple SD Gothic Neo"/>
              </a:rPr>
              <a:t> </a:t>
            </a:r>
            <a:endParaRPr lang="ko-KR" altLang="en-US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디스플레이 </a:t>
            </a:r>
            <a:r>
              <a:rPr lang="en-US" altLang="ko-KR" sz="1300">
                <a:latin typeface="Apple SD Gothic Neo"/>
                <a:ea typeface="Apple SD Gothic Neo"/>
              </a:rPr>
              <a:t>: Red, Yellow, Amber</a:t>
            </a:r>
            <a:endParaRPr lang="en-US" altLang="ko-KR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컨트롤러 </a:t>
            </a:r>
            <a:r>
              <a:rPr lang="en-US" altLang="ko-KR" sz="1300">
                <a:latin typeface="Apple SD Gothic Neo"/>
                <a:ea typeface="Apple SD Gothic Neo"/>
              </a:rPr>
              <a:t>: Micro Controller</a:t>
            </a:r>
            <a:endParaRPr lang="en-US" altLang="ko-KR" sz="1300">
              <a:latin typeface="Apple SD Gothic Neo"/>
              <a:ea typeface="Apple SD Gothic Neo"/>
            </a:endParaRPr>
          </a:p>
          <a:p>
            <a:pPr marL="124614" indent="-99691">
              <a:buFont typeface="Arial"/>
              <a:buChar char="•"/>
              <a:defRPr/>
            </a:pPr>
            <a:r>
              <a:rPr lang="ko-KR" altLang="en-US" sz="1300">
                <a:latin typeface="Apple SD Gothic Neo"/>
                <a:ea typeface="Apple SD Gothic Neo"/>
              </a:rPr>
              <a:t>통신 방식 </a:t>
            </a:r>
            <a:r>
              <a:rPr lang="en-US" altLang="ko-KR" sz="1300">
                <a:latin typeface="Apple SD Gothic Neo"/>
                <a:ea typeface="Apple SD Gothic Neo"/>
              </a:rPr>
              <a:t>: LAN(TCP/IP)</a:t>
            </a:r>
            <a:endParaRPr sz="13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6150" name="그림 1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213140" y="4077072"/>
            <a:ext cx="2599445" cy="2169713"/>
          </a:xfrm>
          <a:prstGeom prst="rect">
            <a:avLst/>
          </a:prstGeom>
        </p:spPr>
      </p:pic>
      <p:sp>
        <p:nvSpPr>
          <p:cNvPr id="6151" name=""/>
          <p:cNvSpPr txBox="1"/>
          <p:nvPr/>
        </p:nvSpPr>
        <p:spPr>
          <a:xfrm>
            <a:off x="1964668" y="908720"/>
            <a:ext cx="540060" cy="300955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>
            <a:spAutoFit/>
          </a:bodyPr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20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특징</a:t>
            </a:r>
            <a:endParaRPr lang="ko-KR" altLang="en-US" sz="20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152" name=""/>
          <p:cNvSpPr txBox="1"/>
          <p:nvPr/>
        </p:nvSpPr>
        <p:spPr>
          <a:xfrm>
            <a:off x="7149244" y="823789"/>
            <a:ext cx="540060" cy="300955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>
            <a:spAutoFit/>
          </a:bodyPr>
          <a:p>
            <a:pPr marL="0" indent="0" algn="l" defTabSz="975022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000" b="1" i="0" u="none" strike="noStrike" kern="1200" cap="none" spc="-60" normalizeH="0" baseline="0" mc:Ignorable="hp" hp:hslEmbossed="0">
                <a:solidFill>
                  <a:srgbClr val="595959"/>
                </a:solidFill>
                <a:latin typeface="맑은 고딕"/>
              </a:rPr>
              <a:t>제원</a:t>
            </a:r>
            <a:endParaRPr xmlns:mc="http://schemas.openxmlformats.org/markup-compatibility/2006" xmlns:hp="http://schemas.haansoft.com/office/presentation/8.0" kumimoji="0" lang="ko-KR" altLang="en-US" sz="2000" b="1" i="0" u="none" strike="noStrike" kern="1200" cap="none" spc="-60" normalizeH="0" baseline="0" mc:Ignorable="hp" hp:hslEmbossed="0">
              <a:solidFill>
                <a:srgbClr val="595959"/>
              </a:solidFill>
              <a:latin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 smtClean="0"/>
              <a:t>KT </a:t>
            </a:r>
            <a:r>
              <a:rPr lang="en-US" altLang="ko-KR" sz="2600" dirty="0" err="1" smtClean="0"/>
              <a:t>MBro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무선</a:t>
            </a:r>
            <a:r>
              <a:rPr lang="ko-KR" altLang="en-US" sz="2600" dirty="0" smtClean="0">
                <a:latin typeface="맑은 고딕"/>
                <a:ea typeface="맑은 고딕"/>
              </a:rPr>
              <a:t> </a:t>
            </a:r>
            <a:r>
              <a:rPr lang="en-US" altLang="ko-KR" sz="2600" dirty="0" smtClean="0">
                <a:latin typeface="맑은 고딕"/>
                <a:ea typeface="맑은 고딕"/>
              </a:rPr>
              <a:t>CCTV</a:t>
            </a:r>
            <a:r>
              <a:rPr lang="ko-KR" altLang="en-US" sz="2600" dirty="0" smtClean="0">
                <a:latin typeface="맑은 고딕"/>
                <a:ea typeface="맑은 고딕"/>
              </a:rPr>
              <a:t>시스템</a:t>
            </a:r>
            <a:r>
              <a:rPr lang="ko-KR" altLang="en-US" sz="2600" dirty="0" smtClean="0"/>
              <a:t> ① 사업의 개요</a:t>
            </a: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18323" y="3083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 dirty="0"/>
              <a:t>○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57" y="956304"/>
            <a:ext cx="8847040" cy="535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85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 smtClean="0"/>
              <a:t>KT </a:t>
            </a:r>
            <a:r>
              <a:rPr lang="en-US" altLang="ko-KR" sz="2600" dirty="0" err="1" smtClean="0"/>
              <a:t>MBro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무선</a:t>
            </a:r>
            <a:r>
              <a:rPr lang="ko-KR" altLang="en-US" sz="2600" dirty="0" smtClean="0">
                <a:latin typeface="맑은 고딕"/>
                <a:ea typeface="맑은 고딕"/>
              </a:rPr>
              <a:t> </a:t>
            </a:r>
            <a:r>
              <a:rPr lang="en-US" altLang="ko-KR" sz="2600" dirty="0" smtClean="0">
                <a:latin typeface="맑은 고딕"/>
                <a:ea typeface="맑은 고딕"/>
              </a:rPr>
              <a:t>CCTV</a:t>
            </a:r>
            <a:r>
              <a:rPr lang="ko-KR" altLang="en-US" sz="2600" dirty="0" smtClean="0">
                <a:latin typeface="맑은 고딕"/>
                <a:ea typeface="맑은 고딕"/>
              </a:rPr>
              <a:t>시스템</a:t>
            </a:r>
            <a:r>
              <a:rPr lang="ko-KR" altLang="en-US" sz="2600" dirty="0" smtClean="0"/>
              <a:t> </a:t>
            </a:r>
            <a:r>
              <a:rPr lang="ko-KR" altLang="en-US" sz="2000" dirty="0">
                <a:latin typeface="맑은 고딕"/>
                <a:ea typeface="맑은 고딕"/>
              </a:rPr>
              <a:t>②</a:t>
            </a:r>
            <a:r>
              <a:rPr lang="ko-KR" altLang="en-US" sz="2000" dirty="0" smtClean="0">
                <a:latin typeface="맑은 고딕"/>
                <a:ea typeface="맑은 고딕"/>
              </a:rPr>
              <a:t> 승강기 </a:t>
            </a:r>
            <a:r>
              <a:rPr lang="en-US" altLang="ko-KR" sz="2000" dirty="0" err="1" smtClean="0">
                <a:latin typeface="맑은 고딕"/>
                <a:ea typeface="맑은 고딕"/>
              </a:rPr>
              <a:t>cctv</a:t>
            </a:r>
            <a:r>
              <a:rPr lang="en-US" altLang="ko-KR" sz="2000" dirty="0" smtClean="0">
                <a:latin typeface="맑은 고딕"/>
                <a:ea typeface="맑은 고딕"/>
              </a:rPr>
              <a:t> </a:t>
            </a:r>
            <a:r>
              <a:rPr lang="ko-KR" altLang="en-US" sz="2000" dirty="0" smtClean="0">
                <a:latin typeface="맑은 고딕"/>
                <a:ea typeface="맑은 고딕"/>
              </a:rPr>
              <a:t>특화</a:t>
            </a: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18323" y="3083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 dirty="0"/>
              <a:t>○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24147"/>
              </p:ext>
            </p:extLst>
          </p:nvPr>
        </p:nvGraphicFramePr>
        <p:xfrm>
          <a:off x="592353" y="2564904"/>
          <a:ext cx="8609228" cy="3547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304614"/>
                <a:gridCol w="4304614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기존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유선 </a:t>
                      </a:r>
                      <a:r>
                        <a:rPr lang="en-US" altLang="ko-KR" dirty="0" err="1" smtClean="0">
                          <a:solidFill>
                            <a:schemeClr val="tx1"/>
                          </a:solidFill>
                        </a:rPr>
                        <a:t>cctv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시스템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dirty="0" err="1" smtClean="0">
                          <a:solidFill>
                            <a:schemeClr val="tx1"/>
                          </a:solidFill>
                        </a:rPr>
                        <a:t>kt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baseline="0" dirty="0" err="1" smtClean="0">
                          <a:solidFill>
                            <a:schemeClr val="tx1"/>
                          </a:solidFill>
                        </a:rPr>
                        <a:t>Mbro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무선 </a:t>
                      </a:r>
                      <a:r>
                        <a:rPr lang="en-US" altLang="ko-KR" baseline="0" dirty="0" err="1" smtClean="0">
                          <a:solidFill>
                            <a:schemeClr val="tx1"/>
                          </a:solidFill>
                        </a:rPr>
                        <a:t>cctv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</a:rPr>
                        <a:t> 시스템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1558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6536" y="1779226"/>
            <a:ext cx="3526286" cy="679673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 rtlCol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r>
              <a:rPr lang="en-US" altLang="ko-KR" sz="20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 </a:t>
            </a:r>
          </a:p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</a:pPr>
            <a:r>
              <a:rPr lang="ko-KR" altLang="en-US" sz="20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승강기 </a:t>
            </a:r>
            <a:r>
              <a:rPr lang="en-US" altLang="ko-KR" sz="20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cctv</a:t>
            </a:r>
            <a:r>
              <a:rPr lang="en-US" altLang="ko-KR" sz="20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20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신</a:t>
            </a:r>
            <a:r>
              <a:rPr lang="ko-KR" altLang="en-US" sz="20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rPr>
              <a:t>∙구 방식의 비교</a:t>
            </a:r>
            <a:endParaRPr lang="ko-KR" altLang="en-US" sz="2000" b="1" spc="-6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90" y="878089"/>
            <a:ext cx="8859402" cy="92589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</a:pPr>
            <a:r>
              <a:rPr lang="en-US" altLang="ko-KR" sz="20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20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시스템 소개</a:t>
            </a:r>
            <a:endParaRPr lang="en-US" altLang="ko-KR" sz="2000" b="1" spc="-6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r>
              <a:rPr lang="en-US" altLang="ko-KR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</a:t>
            </a:r>
            <a:r>
              <a:rPr lang="ko-KR" altLang="en-US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유선 방식의 승강기용</a:t>
            </a:r>
            <a:r>
              <a:rPr lang="en-US" altLang="ko-KR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ko-KR" sz="18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cctv</a:t>
            </a:r>
            <a:r>
              <a:rPr lang="ko-KR" altLang="en-US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의 사고위험성과 유지보수의 어려움을 극복하기 위해 무선방식</a:t>
            </a:r>
            <a:r>
              <a:rPr lang="en-US" altLang="ko-KR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en-US" altLang="ko-KR" sz="18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Mbro</a:t>
            </a:r>
            <a:r>
              <a:rPr lang="en-US" altLang="ko-KR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r>
              <a:rPr lang="ko-KR" altLang="en-US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의 승강기 </a:t>
            </a:r>
            <a:r>
              <a:rPr lang="en-US" altLang="ko-KR" sz="18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cctv</a:t>
            </a:r>
            <a:r>
              <a:rPr lang="en-US" altLang="ko-KR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시스템을 개발 공급</a:t>
            </a:r>
            <a:endParaRPr lang="ko-KR" altLang="en-US" sz="1600" b="1" spc="-6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2C66ECF-44E7-4D92-A299-EE217ED66F60}"/>
              </a:ext>
            </a:extLst>
          </p:cNvPr>
          <p:cNvSpPr txBox="1"/>
          <p:nvPr/>
        </p:nvSpPr>
        <p:spPr>
          <a:xfrm>
            <a:off x="776536" y="3320988"/>
            <a:ext cx="4032448" cy="25545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600" dirty="0">
                <a:latin typeface="+mn-ea"/>
              </a:rPr>
              <a:t>CCTV</a:t>
            </a:r>
            <a:r>
              <a:rPr lang="ko-KR" altLang="en-US" sz="1600" dirty="0">
                <a:latin typeface="+mn-ea"/>
              </a:rPr>
              <a:t>영상</a:t>
            </a:r>
            <a:r>
              <a:rPr lang="en-US" altLang="ko-KR" sz="1600" dirty="0">
                <a:latin typeface="+mn-ea"/>
              </a:rPr>
              <a:t>: HD (1.3M pixel) </a:t>
            </a:r>
            <a:r>
              <a:rPr lang="ko-KR" altLang="en-US" sz="1600" dirty="0">
                <a:latin typeface="+mn-ea"/>
              </a:rPr>
              <a:t>급</a:t>
            </a:r>
            <a:r>
              <a:rPr lang="en-US" altLang="ko-KR" sz="1600" dirty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이하의 영상</a:t>
            </a:r>
            <a:endParaRPr lang="en-US" altLang="ko-KR" sz="1600" dirty="0">
              <a:latin typeface="+mn-ea"/>
            </a:endParaRPr>
          </a:p>
          <a:p>
            <a:pPr marL="228600" indent="-228600">
              <a:buAutoNum type="arabicPeriod"/>
            </a:pPr>
            <a:r>
              <a:rPr lang="en-US" altLang="ko-KR" sz="1600" dirty="0">
                <a:latin typeface="+mn-ea"/>
              </a:rPr>
              <a:t>Cable (RG58, </a:t>
            </a:r>
            <a:r>
              <a:rPr lang="ko-KR" altLang="en-US" sz="1600" dirty="0">
                <a:latin typeface="+mn-ea"/>
              </a:rPr>
              <a:t>기타 기능용</a:t>
            </a:r>
            <a:r>
              <a:rPr lang="en-US" altLang="ko-KR" sz="1600" dirty="0">
                <a:latin typeface="+mn-ea"/>
              </a:rPr>
              <a:t>)</a:t>
            </a:r>
            <a:r>
              <a:rPr lang="ko-KR" altLang="en-US" sz="1600" dirty="0">
                <a:latin typeface="+mn-ea"/>
              </a:rPr>
              <a:t>의 휨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열화 등으로 영상왜곡 심화</a:t>
            </a:r>
            <a:r>
              <a:rPr lang="en-US" altLang="ko-KR" sz="1600" dirty="0">
                <a:latin typeface="+mn-ea"/>
              </a:rPr>
              <a:t>: </a:t>
            </a:r>
            <a:r>
              <a:rPr lang="ko-KR" altLang="en-US" sz="1600" dirty="0">
                <a:latin typeface="+mn-ea"/>
              </a:rPr>
              <a:t>영상관제 어려움</a:t>
            </a:r>
            <a:endParaRPr lang="en-US" altLang="ko-KR" sz="1600" dirty="0">
              <a:latin typeface="+mn-ea"/>
            </a:endParaRPr>
          </a:p>
          <a:p>
            <a:pPr marL="228600" indent="-228600">
              <a:buAutoNum type="arabicPeriod"/>
            </a:pPr>
            <a:r>
              <a:rPr lang="en-US" altLang="ko-KR" sz="1600" dirty="0">
                <a:latin typeface="+mn-ea"/>
              </a:rPr>
              <a:t>Cable </a:t>
            </a:r>
            <a:r>
              <a:rPr lang="ko-KR" altLang="en-US" sz="1600" dirty="0">
                <a:latin typeface="+mn-ea"/>
              </a:rPr>
              <a:t>불량 교체 시 안전위협에 대한 민</a:t>
            </a:r>
            <a:r>
              <a:rPr lang="en-US" altLang="ko-KR" sz="1600" dirty="0">
                <a:latin typeface="+mn-ea"/>
              </a:rPr>
              <a:t>/</a:t>
            </a:r>
            <a:r>
              <a:rPr lang="ko-KR" altLang="en-US" sz="1600" dirty="0">
                <a:latin typeface="+mn-ea"/>
              </a:rPr>
              <a:t>형사상 문제 상존</a:t>
            </a:r>
            <a:endParaRPr lang="en-US" altLang="ko-KR" sz="1600" dirty="0">
              <a:latin typeface="+mn-ea"/>
            </a:endParaRPr>
          </a:p>
          <a:p>
            <a:pPr marL="228600" indent="-228600">
              <a:buAutoNum type="arabicPeriod"/>
            </a:pPr>
            <a:r>
              <a:rPr lang="en-US" altLang="ko-KR" sz="1600" dirty="0">
                <a:latin typeface="+mn-ea"/>
              </a:rPr>
              <a:t>4</a:t>
            </a:r>
            <a:r>
              <a:rPr lang="ko-KR" altLang="en-US" sz="1600" dirty="0">
                <a:latin typeface="+mn-ea"/>
              </a:rPr>
              <a:t>차 산업 </a:t>
            </a:r>
            <a:r>
              <a:rPr lang="en-US" altLang="ko-KR" sz="1600" dirty="0" err="1">
                <a:latin typeface="+mn-ea"/>
              </a:rPr>
              <a:t>IoT</a:t>
            </a:r>
            <a:r>
              <a:rPr lang="en-US" altLang="ko-KR" sz="1600" dirty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기술수준에 준한 </a:t>
            </a:r>
            <a:r>
              <a:rPr lang="en-US" altLang="ko-KR" sz="1600" dirty="0">
                <a:latin typeface="+mn-ea"/>
              </a:rPr>
              <a:t>Data + </a:t>
            </a:r>
            <a:r>
              <a:rPr lang="ko-KR" altLang="en-US" sz="1600" dirty="0">
                <a:latin typeface="+mn-ea"/>
              </a:rPr>
              <a:t>영상처리 통합기술 적용곤란</a:t>
            </a:r>
            <a:endParaRPr lang="en-US" altLang="ko-KR" sz="1600" dirty="0">
              <a:latin typeface="+mn-ea"/>
            </a:endParaRPr>
          </a:p>
          <a:p>
            <a:pPr marL="228600" indent="-228600">
              <a:buAutoNum type="arabicPeriod"/>
            </a:pPr>
            <a:r>
              <a:rPr lang="ko-KR" altLang="en-US" sz="1600" dirty="0">
                <a:latin typeface="+mn-ea"/>
              </a:rPr>
              <a:t>문제 개선 및 해결점 찾지 못한 상태에서 시스템 운영 방치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B87AAA5-979C-4E9E-BD0B-8AC4FD1DA7D3}"/>
              </a:ext>
            </a:extLst>
          </p:cNvPr>
          <p:cNvSpPr txBox="1"/>
          <p:nvPr/>
        </p:nvSpPr>
        <p:spPr>
          <a:xfrm>
            <a:off x="5025008" y="3320988"/>
            <a:ext cx="4032448" cy="25545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600" dirty="0"/>
              <a:t>CCTV Cable</a:t>
            </a:r>
            <a:r>
              <a:rPr lang="ko-KR" altLang="en-US" sz="1600" dirty="0"/>
              <a:t>이 없으므로 교체가 </a:t>
            </a:r>
            <a:r>
              <a:rPr lang="ko-KR" altLang="en-US" sz="1600" dirty="0" smtClean="0"/>
              <a:t>없음</a:t>
            </a:r>
            <a:endParaRPr lang="en-US" altLang="ko-KR" sz="1600" dirty="0" smtClean="0"/>
          </a:p>
          <a:p>
            <a:endParaRPr lang="en-US" altLang="ko-KR" sz="1600" dirty="0"/>
          </a:p>
          <a:p>
            <a:r>
              <a:rPr lang="en-US" altLang="ko-KR" sz="1600" dirty="0" smtClean="0"/>
              <a:t>2. </a:t>
            </a:r>
            <a:r>
              <a:rPr lang="ko-KR" altLang="en-US" sz="1600" dirty="0" smtClean="0"/>
              <a:t>승강기 </a:t>
            </a:r>
            <a:r>
              <a:rPr lang="ko-KR" altLang="en-US" sz="1600" dirty="0"/>
              <a:t>외부에 탑승 상태로 승강기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가동 없음</a:t>
            </a:r>
            <a:endParaRPr lang="en-US" altLang="ko-KR" sz="1600" dirty="0" smtClean="0"/>
          </a:p>
          <a:p>
            <a:endParaRPr lang="en-US" altLang="ko-KR" sz="1600" dirty="0"/>
          </a:p>
          <a:p>
            <a:r>
              <a:rPr lang="en-US" altLang="ko-KR" sz="1600" dirty="0" smtClean="0"/>
              <a:t>3. </a:t>
            </a:r>
            <a:r>
              <a:rPr lang="ko-KR" altLang="en-US" sz="1600" dirty="0" smtClean="0"/>
              <a:t>승강기 </a:t>
            </a:r>
            <a:r>
              <a:rPr lang="ko-KR" altLang="en-US" sz="1600" dirty="0"/>
              <a:t>운행 중 </a:t>
            </a:r>
            <a:r>
              <a:rPr lang="en-US" altLang="ko-KR" sz="1600" dirty="0"/>
              <a:t>A/S, </a:t>
            </a:r>
            <a:r>
              <a:rPr lang="ko-KR" altLang="en-US" sz="1600" dirty="0"/>
              <a:t>업그레이드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가능</a:t>
            </a:r>
            <a:endParaRPr lang="en-US" altLang="ko-KR" sz="1600" dirty="0" smtClean="0"/>
          </a:p>
          <a:p>
            <a:endParaRPr lang="en-US" altLang="ko-KR" sz="1600" dirty="0"/>
          </a:p>
          <a:p>
            <a:r>
              <a:rPr lang="en-US" altLang="ko-KR" sz="1600" dirty="0" smtClean="0"/>
              <a:t>5. </a:t>
            </a:r>
            <a:r>
              <a:rPr lang="ko-KR" altLang="en-US" sz="1600" dirty="0" smtClean="0"/>
              <a:t>신속한 </a:t>
            </a:r>
            <a:r>
              <a:rPr lang="ko-KR" altLang="en-US" sz="1600" dirty="0"/>
              <a:t>조치로 승강기 이용자들의 </a:t>
            </a:r>
            <a:r>
              <a:rPr lang="ko-KR" altLang="en-US" sz="1600" dirty="0" smtClean="0"/>
              <a:t>불편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최소화</a:t>
            </a:r>
            <a:endParaRPr lang="en-US" altLang="ko-KR" sz="1600" dirty="0"/>
          </a:p>
          <a:p>
            <a:r>
              <a:rPr lang="en-US" altLang="ko-KR" sz="1600" dirty="0" smtClean="0"/>
              <a:t>6. </a:t>
            </a:r>
            <a:r>
              <a:rPr lang="ko-KR" altLang="en-US" sz="1600" dirty="0" smtClean="0"/>
              <a:t>승강기 </a:t>
            </a:r>
            <a:r>
              <a:rPr lang="ko-KR" altLang="en-US" sz="1600" dirty="0"/>
              <a:t>무선 시스템 설치사례</a:t>
            </a:r>
          </a:p>
        </p:txBody>
      </p:sp>
    </p:spTree>
    <p:extLst>
      <p:ext uri="{BB962C8B-B14F-4D97-AF65-F5344CB8AC3E}">
        <p14:creationId xmlns:p14="http://schemas.microsoft.com/office/powerpoint/2010/main" val="363987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 smtClean="0"/>
              <a:t>KT </a:t>
            </a:r>
            <a:r>
              <a:rPr lang="en-US" altLang="ko-KR" sz="2600" dirty="0" err="1" smtClean="0"/>
              <a:t>MBro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무선</a:t>
            </a:r>
            <a:r>
              <a:rPr lang="ko-KR" altLang="en-US" sz="2600" dirty="0" smtClean="0">
                <a:latin typeface="맑은 고딕"/>
                <a:ea typeface="맑은 고딕"/>
              </a:rPr>
              <a:t> </a:t>
            </a:r>
            <a:r>
              <a:rPr lang="en-US" altLang="ko-KR" sz="2600" dirty="0" smtClean="0">
                <a:latin typeface="맑은 고딕"/>
                <a:ea typeface="맑은 고딕"/>
              </a:rPr>
              <a:t>CCTV</a:t>
            </a:r>
            <a:r>
              <a:rPr lang="ko-KR" altLang="en-US" sz="2600" dirty="0" smtClean="0">
                <a:latin typeface="맑은 고딕"/>
                <a:ea typeface="맑은 고딕"/>
              </a:rPr>
              <a:t>시스템</a:t>
            </a:r>
            <a:r>
              <a:rPr lang="ko-KR" altLang="en-US" sz="2600" dirty="0" smtClean="0"/>
              <a:t> </a:t>
            </a:r>
            <a:r>
              <a:rPr lang="ko-KR" altLang="en-US" sz="2000" dirty="0" smtClean="0">
                <a:latin typeface="맑은 고딕"/>
                <a:ea typeface="맑은 고딕"/>
              </a:rPr>
              <a:t>③ 옥상 </a:t>
            </a:r>
            <a:r>
              <a:rPr lang="en-US" altLang="ko-KR" sz="2000" dirty="0" smtClean="0">
                <a:latin typeface="맑은 고딕"/>
                <a:ea typeface="맑은 고딕"/>
              </a:rPr>
              <a:t>sky</a:t>
            </a:r>
            <a:r>
              <a:rPr lang="ko-KR" altLang="en-US" sz="2000" dirty="0" smtClean="0">
                <a:latin typeface="맑은 고딕"/>
                <a:ea typeface="맑은 고딕"/>
              </a:rPr>
              <a:t> </a:t>
            </a:r>
            <a:r>
              <a:rPr lang="en-US" altLang="ko-KR" sz="2000" dirty="0" smtClean="0">
                <a:latin typeface="맑은 고딕"/>
                <a:ea typeface="맑은 고딕"/>
              </a:rPr>
              <a:t>view</a:t>
            </a:r>
            <a:r>
              <a:rPr lang="ko-KR" altLang="en-US" sz="2000" dirty="0" smtClean="0">
                <a:latin typeface="맑은 고딕"/>
                <a:ea typeface="맑은 고딕"/>
              </a:rPr>
              <a:t> 무선 </a:t>
            </a:r>
            <a:r>
              <a:rPr lang="en-US" altLang="ko-KR" sz="2000" dirty="0" err="1" smtClean="0">
                <a:latin typeface="맑은 고딕"/>
                <a:ea typeface="맑은 고딕"/>
              </a:rPr>
              <a:t>cctv</a:t>
            </a:r>
            <a:r>
              <a:rPr lang="en-US" altLang="ko-KR" sz="2000" dirty="0" smtClean="0">
                <a:latin typeface="맑은 고딕"/>
                <a:ea typeface="맑은 고딕"/>
              </a:rPr>
              <a:t> </a:t>
            </a:r>
            <a:r>
              <a:rPr lang="ko-KR" altLang="en-US" sz="2000" dirty="0" smtClean="0">
                <a:latin typeface="맑은 고딕"/>
                <a:ea typeface="맑은 고딕"/>
              </a:rPr>
              <a:t>특화</a:t>
            </a: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18323" y="3083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 dirty="0"/>
              <a:t>○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8" y="872716"/>
            <a:ext cx="86487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44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 dirty="0"/>
              <a:t> </a:t>
            </a:r>
            <a:r>
              <a:rPr lang="en-US" altLang="ko-KR" sz="2600" dirty="0" smtClean="0"/>
              <a:t>KT </a:t>
            </a:r>
            <a:r>
              <a:rPr lang="en-US" altLang="ko-KR" sz="2600" dirty="0" err="1" smtClean="0"/>
              <a:t>MBro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무선</a:t>
            </a:r>
            <a:r>
              <a:rPr lang="ko-KR" altLang="en-US" sz="2600" dirty="0" smtClean="0">
                <a:latin typeface="맑은 고딕"/>
                <a:ea typeface="맑은 고딕"/>
              </a:rPr>
              <a:t> </a:t>
            </a:r>
            <a:r>
              <a:rPr lang="en-US" altLang="ko-KR" sz="2600" dirty="0" smtClean="0">
                <a:latin typeface="맑은 고딕"/>
                <a:ea typeface="맑은 고딕"/>
              </a:rPr>
              <a:t>CCTV</a:t>
            </a:r>
            <a:r>
              <a:rPr lang="ko-KR" altLang="en-US" sz="2600" dirty="0" smtClean="0">
                <a:latin typeface="맑은 고딕"/>
                <a:ea typeface="맑은 고딕"/>
              </a:rPr>
              <a:t>시스템</a:t>
            </a:r>
            <a:r>
              <a:rPr lang="ko-KR" altLang="en-US" sz="2600" dirty="0" smtClean="0"/>
              <a:t> </a:t>
            </a:r>
            <a:r>
              <a:rPr lang="ko-KR" altLang="en-US" sz="2000" dirty="0" smtClean="0">
                <a:latin typeface="맑은 고딕"/>
                <a:ea typeface="맑은 고딕"/>
              </a:rPr>
              <a:t>④ 주요 장비 및 가격표</a:t>
            </a: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18323" y="3083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 dirty="0"/>
              <a:t>○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="" xmlns:a16="http://schemas.microsoft.com/office/drawing/2014/main" xmlns:lc="http://schemas.openxmlformats.org/drawingml/2006/lockedCanvas" id="{02C66ECF-44E7-4D92-A299-EE217ED66F60}"/>
              </a:ext>
            </a:extLst>
          </p:cNvPr>
          <p:cNvSpPr txBox="1"/>
          <p:nvPr/>
        </p:nvSpPr>
        <p:spPr>
          <a:xfrm>
            <a:off x="888740" y="872716"/>
            <a:ext cx="8128520" cy="54322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1100" dirty="0">
              <a:latin typeface="+mn-ea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+mn-ea"/>
              </a:rPr>
              <a:t>승강기용 </a:t>
            </a:r>
            <a:r>
              <a:rPr lang="en-US" altLang="ko-KR" sz="1600" dirty="0" err="1">
                <a:latin typeface="+mn-ea"/>
              </a:rPr>
              <a:t>MBro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무선 송</a:t>
            </a:r>
            <a:r>
              <a:rPr lang="en-US" altLang="ko-KR" sz="1600" dirty="0">
                <a:latin typeface="+mn-ea"/>
              </a:rPr>
              <a:t>/</a:t>
            </a:r>
            <a:r>
              <a:rPr lang="ko-KR" altLang="en-US" sz="1600" dirty="0">
                <a:latin typeface="+mn-ea"/>
              </a:rPr>
              <a:t>수신기 </a:t>
            </a:r>
            <a:r>
              <a:rPr lang="en-US" altLang="ko-KR" sz="1600" dirty="0">
                <a:latin typeface="+mn-ea"/>
              </a:rPr>
              <a:t>1Set : \1,500,000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+mn-ea"/>
              </a:rPr>
              <a:t>승강기용 돔카메라 </a:t>
            </a:r>
            <a:r>
              <a:rPr lang="en-US" altLang="ko-KR" sz="1600" dirty="0">
                <a:latin typeface="+mn-ea"/>
              </a:rPr>
              <a:t> 1ea : \150,000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+mn-ea"/>
              </a:rPr>
              <a:t>옥상 </a:t>
            </a:r>
            <a:r>
              <a:rPr lang="ko-KR" altLang="en-US" sz="1600" dirty="0" err="1" smtClean="0">
                <a:latin typeface="+mn-ea"/>
              </a:rPr>
              <a:t>스카이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ko-KR" altLang="en-US" sz="1600" dirty="0" err="1" smtClean="0">
                <a:latin typeface="+mn-ea"/>
              </a:rPr>
              <a:t>뷰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err="1">
                <a:latin typeface="+mn-ea"/>
              </a:rPr>
              <a:t>MBro</a:t>
            </a:r>
            <a:r>
              <a:rPr lang="en-US" altLang="ko-KR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무선 송</a:t>
            </a:r>
            <a:r>
              <a:rPr lang="en-US" altLang="ko-KR" sz="1600" dirty="0">
                <a:latin typeface="+mn-ea"/>
              </a:rPr>
              <a:t>/</a:t>
            </a:r>
            <a:r>
              <a:rPr lang="ko-KR" altLang="en-US" sz="1600" dirty="0">
                <a:latin typeface="+mn-ea"/>
              </a:rPr>
              <a:t>수신기 </a:t>
            </a:r>
            <a:r>
              <a:rPr lang="en-US" altLang="ko-KR" sz="1600" dirty="0">
                <a:latin typeface="+mn-ea"/>
              </a:rPr>
              <a:t>1Set : \2,400,000 (</a:t>
            </a:r>
            <a:r>
              <a:rPr lang="ko-KR" altLang="en-US" sz="1600" dirty="0" smtClean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1600" dirty="0" smtClean="0">
                <a:latin typeface="+mn-ea"/>
              </a:rPr>
              <a:t>한화 </a:t>
            </a:r>
            <a:r>
              <a:rPr lang="ko-KR" altLang="en-US" sz="1600" dirty="0" err="1" smtClean="0">
                <a:latin typeface="+mn-ea"/>
              </a:rPr>
              <a:t>테크윈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NVR 32</a:t>
            </a:r>
            <a:r>
              <a:rPr lang="ko-KR" altLang="en-US" sz="1600" dirty="0">
                <a:latin typeface="+mn-ea"/>
              </a:rPr>
              <a:t>채널</a:t>
            </a:r>
            <a:r>
              <a:rPr lang="en-US" altLang="ko-KR" sz="1600" dirty="0">
                <a:latin typeface="+mn-ea"/>
              </a:rPr>
              <a:t> 1ea : \2,100,000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FontTx/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1600" dirty="0" smtClean="0">
                <a:latin typeface="+mn-ea"/>
              </a:rPr>
              <a:t>한화 </a:t>
            </a:r>
            <a:r>
              <a:rPr lang="ko-KR" altLang="en-US" sz="1600" dirty="0" err="1" smtClean="0">
                <a:latin typeface="+mn-ea"/>
              </a:rPr>
              <a:t>테크윈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HDD 6TB 1ea : \365,300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FontTx/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FontTx/>
              <a:buAutoNum type="arabicPeriod"/>
            </a:pPr>
            <a:r>
              <a:rPr lang="en-US" altLang="ko-KR" sz="1600" dirty="0">
                <a:latin typeface="+mn-ea"/>
              </a:rPr>
              <a:t>UTP Cable 1</a:t>
            </a:r>
            <a:r>
              <a:rPr lang="ko-KR" altLang="en-US" sz="1600" dirty="0">
                <a:latin typeface="+mn-ea"/>
              </a:rPr>
              <a:t>롤 </a:t>
            </a:r>
            <a:r>
              <a:rPr lang="en-US" altLang="ko-KR" sz="1600" dirty="0">
                <a:latin typeface="+mn-ea"/>
              </a:rPr>
              <a:t>: \100,000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FontTx/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1600" dirty="0">
                <a:latin typeface="+mn-ea"/>
              </a:rPr>
              <a:t>전원</a:t>
            </a:r>
            <a:r>
              <a:rPr lang="en-US" altLang="ko-KR" sz="1600" dirty="0">
                <a:latin typeface="+mn-ea"/>
              </a:rPr>
              <a:t>Cable 1</a:t>
            </a:r>
            <a:r>
              <a:rPr lang="ko-KR" altLang="en-US" sz="1600" dirty="0">
                <a:latin typeface="+mn-ea"/>
              </a:rPr>
              <a:t>롤 </a:t>
            </a:r>
            <a:r>
              <a:rPr lang="en-US" altLang="ko-KR" sz="1600" dirty="0">
                <a:latin typeface="+mn-ea"/>
              </a:rPr>
              <a:t>: \33,000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FontTx/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1600" dirty="0">
                <a:latin typeface="+mn-ea"/>
              </a:rPr>
              <a:t>삼성 </a:t>
            </a:r>
            <a:r>
              <a:rPr lang="en-US" altLang="ko-KR" sz="1600" dirty="0">
                <a:latin typeface="+mn-ea"/>
              </a:rPr>
              <a:t>or LG LED </a:t>
            </a:r>
            <a:r>
              <a:rPr lang="ko-KR" altLang="en-US" sz="1600" dirty="0">
                <a:latin typeface="+mn-ea"/>
              </a:rPr>
              <a:t>모니터 </a:t>
            </a:r>
            <a:r>
              <a:rPr lang="en-US" altLang="ko-KR" sz="1600" dirty="0">
                <a:latin typeface="+mn-ea"/>
              </a:rPr>
              <a:t>32</a:t>
            </a:r>
            <a:r>
              <a:rPr lang="ko-KR" altLang="en-US" sz="1600" dirty="0">
                <a:latin typeface="+mn-ea"/>
              </a:rPr>
              <a:t>인치 </a:t>
            </a:r>
            <a:r>
              <a:rPr lang="en-US" altLang="ko-KR" sz="1600" dirty="0">
                <a:latin typeface="+mn-ea"/>
              </a:rPr>
              <a:t>: \350,000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FontTx/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1600" dirty="0" smtClean="0">
                <a:latin typeface="+mn-ea"/>
              </a:rPr>
              <a:t>옥상 용 </a:t>
            </a:r>
            <a:r>
              <a:rPr lang="ko-KR" altLang="en-US" sz="1600" dirty="0">
                <a:latin typeface="+mn-ea"/>
              </a:rPr>
              <a:t>폴 </a:t>
            </a:r>
            <a:r>
              <a:rPr lang="en-US" altLang="ko-KR" sz="1600" dirty="0">
                <a:latin typeface="+mn-ea"/>
              </a:rPr>
              <a:t>1ea : \200,000 (</a:t>
            </a:r>
            <a:r>
              <a:rPr lang="ko-KR" altLang="en-US" sz="1600" dirty="0">
                <a:latin typeface="+mn-ea"/>
              </a:rPr>
              <a:t>부가세별도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marL="342900" indent="-342900">
              <a:buFontTx/>
              <a:buAutoNum type="arabicPeriod"/>
            </a:pPr>
            <a:endParaRPr lang="en-US" altLang="ko-KR" sz="1600" dirty="0">
              <a:latin typeface="+mn-ea"/>
            </a:endParaRPr>
          </a:p>
          <a:p>
            <a:pPr marL="342900" indent="-342900">
              <a:buFontTx/>
              <a:buAutoNum type="arabicPeriod"/>
            </a:pPr>
            <a:r>
              <a:rPr lang="en-US" altLang="ko-KR" sz="1600" dirty="0">
                <a:latin typeface="+mn-ea"/>
              </a:rPr>
              <a:t>PVC </a:t>
            </a:r>
            <a:r>
              <a:rPr lang="ko-KR" altLang="en-US" sz="1600" dirty="0">
                <a:latin typeface="+mn-ea"/>
              </a:rPr>
              <a:t>함</a:t>
            </a:r>
            <a:r>
              <a:rPr lang="en-US" altLang="ko-KR" sz="1600" dirty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등등</a:t>
            </a:r>
            <a:r>
              <a:rPr lang="en-US" altLang="ko-KR" sz="1600" dirty="0">
                <a:latin typeface="+mn-ea"/>
              </a:rPr>
              <a:t>.. </a:t>
            </a:r>
          </a:p>
          <a:p>
            <a:pPr marL="342900" indent="-342900">
              <a:buFontTx/>
              <a:buAutoNum type="arabicPeriod"/>
            </a:pPr>
            <a:endParaRPr lang="en-US" altLang="ko-KR" sz="1600" dirty="0">
              <a:latin typeface="+mn-ea"/>
            </a:endParaRPr>
          </a:p>
          <a:p>
            <a:r>
              <a:rPr lang="en-US" altLang="ko-KR" sz="1600" b="1" dirty="0" smtClean="0">
                <a:solidFill>
                  <a:srgbClr val="0070C0"/>
                </a:solidFill>
                <a:latin typeface="+mn-ea"/>
              </a:rPr>
              <a:t>* </a:t>
            </a:r>
            <a:r>
              <a:rPr lang="ko-KR" altLang="en-US" sz="1600" b="1" dirty="0" smtClean="0">
                <a:solidFill>
                  <a:srgbClr val="0070C0"/>
                </a:solidFill>
                <a:latin typeface="+mn-ea"/>
              </a:rPr>
              <a:t>공산품 구매 방식</a:t>
            </a:r>
            <a:r>
              <a:rPr lang="en-US" altLang="ko-KR" sz="1600" b="1" dirty="0" smtClean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600" b="1" dirty="0" smtClean="0">
                <a:solidFill>
                  <a:srgbClr val="0070C0"/>
                </a:solidFill>
                <a:latin typeface="+mn-ea"/>
              </a:rPr>
              <a:t>자체공사</a:t>
            </a:r>
            <a:r>
              <a:rPr lang="en-US" altLang="ko-KR" sz="1600" b="1" dirty="0" smtClean="0">
                <a:solidFill>
                  <a:srgbClr val="0070C0"/>
                </a:solidFill>
                <a:latin typeface="+mn-ea"/>
              </a:rPr>
              <a:t>)</a:t>
            </a:r>
            <a:endParaRPr lang="en-US" altLang="ko-KR" sz="1600" b="1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085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 idx="0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/>
          </a:bodyPr>
          <a:lstStyle/>
          <a:p>
            <a:pPr lvl="0">
              <a:defRPr/>
            </a:pPr>
            <a:r>
              <a:rPr lang="ko-KR" altLang="en-US" sz="2600"/>
              <a:t> 휴맥스 스마트 출입시스템 ① 사업의 개요</a:t>
            </a:r>
            <a:endParaRPr lang="ko-KR" altLang="en-US" sz="260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18323" y="308308"/>
            <a:ext cx="468831" cy="3803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○</a:t>
            </a:r>
            <a:endParaRPr lang="ko-KR" altLang="en-US" sz="250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9pPr>
          </a:lstStyle>
          <a:p>
            <a:pPr marL="0" marR="0" lvl="0" indent="0" algn="just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tabLst>
                <a:tab pos="685800" algn="l"/>
              </a:tabLst>
              <a:defRPr/>
            </a:pP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Arial"/>
                <a:ea typeface="굴림"/>
                <a:cs typeface="굴림"/>
              </a:rPr>
              <a:t> </a:t>
            </a: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굴림"/>
                <a:ea typeface="굴림"/>
                <a:cs typeface="굴림"/>
              </a:rPr>
              <a:t> </a:t>
            </a:r>
            <a:endParaRPr kumimoji="1" lang="ko-KR" altLang="ko-KR" sz="1000" b="0" i="0" u="none" strike="noStrike" cap="none" normalizeH="0" baseline="0">
              <a:solidFill>
                <a:srgbClr val="000000"/>
              </a:solidFill>
              <a:effectLst/>
              <a:latin typeface="굴림"/>
              <a:ea typeface="굴림"/>
              <a:cs typeface="굴림"/>
            </a:endParaRPr>
          </a:p>
          <a:p>
            <a:pPr marL="0" marR="0" lvl="0" indent="0" algn="just" defTabSz="914400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tabLst>
                <a:tab pos="685800" algn="l"/>
              </a:tabLst>
              <a:defRPr/>
            </a:pP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Arial"/>
                <a:ea typeface="굴림"/>
                <a:cs typeface="굴림"/>
              </a:rPr>
              <a:t> </a:t>
            </a: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굴림"/>
                <a:ea typeface="굴림"/>
                <a:cs typeface="굴림"/>
              </a:rPr>
              <a:t> </a:t>
            </a:r>
            <a:endParaRPr kumimoji="1" lang="ko-KR" altLang="ko-KR" sz="1800" b="0" i="0" u="none" strike="noStrike" cap="none" normalizeH="0" baseline="0">
              <a:solidFill>
                <a:schemeClr val="tx1"/>
              </a:solidFill>
              <a:effectLst/>
              <a:latin typeface="굴림"/>
              <a:ea typeface="굴림"/>
              <a:cs typeface="굴림"/>
            </a:endParaRPr>
          </a:p>
        </p:txBody>
      </p:sp>
      <p:pic>
        <p:nvPicPr>
          <p:cNvPr id="10243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8708" y="826956"/>
            <a:ext cx="9021484" cy="5626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ko-KR" sz="3600" dirty="0"/>
              <a:t>Ⅳ</a:t>
            </a:r>
            <a:r>
              <a:rPr lang="en-US" altLang="ko-KR" sz="3600" dirty="0" smtClean="0"/>
              <a:t>.</a:t>
            </a:r>
            <a:r>
              <a:rPr lang="ko-KR" altLang="en-US" sz="3600" dirty="0" smtClean="0"/>
              <a:t> 통합경비시스템 구축 지원</a:t>
            </a:r>
            <a:r>
              <a:rPr lang="en-US" altLang="ko-KR" sz="3600" dirty="0"/>
              <a:t> </a:t>
            </a:r>
            <a:r>
              <a:rPr lang="ko-KR" altLang="en-US" sz="3600" dirty="0" smtClean="0"/>
              <a:t>솔루션 제공</a:t>
            </a:r>
            <a:endParaRPr lang="ko-KR" altLang="en-US" sz="3600" dirty="0"/>
          </a:p>
        </p:txBody>
      </p:sp>
      <p:sp>
        <p:nvSpPr>
          <p:cNvPr id="2" name="직사각형 1"/>
          <p:cNvSpPr/>
          <p:nvPr/>
        </p:nvSpPr>
        <p:spPr>
          <a:xfrm>
            <a:off x="1496616" y="2924944"/>
            <a:ext cx="7092788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dirty="0" smtClean="0"/>
              <a:t>1.  </a:t>
            </a:r>
            <a:r>
              <a:rPr lang="ko-KR" altLang="en-US" dirty="0" smtClean="0"/>
              <a:t>공용 </a:t>
            </a:r>
            <a:r>
              <a:rPr lang="ko-KR" altLang="en-US" dirty="0"/>
              <a:t>폰</a:t>
            </a:r>
            <a:r>
              <a:rPr lang="en-US" altLang="ko-KR" dirty="0"/>
              <a:t> (</a:t>
            </a:r>
            <a:r>
              <a:rPr lang="ko-KR" altLang="en-US" dirty="0"/>
              <a:t>관리사무소 대표 </a:t>
            </a:r>
            <a:r>
              <a:rPr lang="en-US" altLang="ko-KR" dirty="0" smtClean="0"/>
              <a:t>mobile</a:t>
            </a:r>
            <a:r>
              <a:rPr lang="ko-KR" altLang="en-US" dirty="0" smtClean="0"/>
              <a:t> </a:t>
            </a:r>
            <a:r>
              <a:rPr lang="ko-KR" altLang="en-US" dirty="0"/>
              <a:t>전화</a:t>
            </a:r>
            <a:r>
              <a:rPr lang="en-US" altLang="ko-KR" dirty="0"/>
              <a:t>) – </a:t>
            </a:r>
            <a:r>
              <a:rPr lang="ko-KR" altLang="en-US" dirty="0" smtClean="0"/>
              <a:t>경비원용 </a:t>
            </a:r>
            <a:r>
              <a:rPr lang="en-US" altLang="ko-KR" dirty="0"/>
              <a:t>APP </a:t>
            </a:r>
            <a:r>
              <a:rPr lang="ko-KR" altLang="en-US" dirty="0"/>
              <a:t>설치</a:t>
            </a:r>
          </a:p>
          <a:p>
            <a:pPr>
              <a:defRPr/>
            </a:pPr>
            <a:r>
              <a:rPr lang="en-US" altLang="ko-KR" dirty="0" smtClean="0"/>
              <a:t>2.  </a:t>
            </a:r>
            <a:r>
              <a:rPr lang="ko-KR" altLang="en-US" dirty="0" smtClean="0"/>
              <a:t>자동음성방송시스템</a:t>
            </a:r>
            <a:endParaRPr lang="ko-KR" altLang="en-US" dirty="0"/>
          </a:p>
          <a:p>
            <a:pPr>
              <a:defRPr/>
            </a:pPr>
            <a:r>
              <a:rPr lang="en-US" altLang="ko-KR" dirty="0" smtClean="0"/>
              <a:t>3.  </a:t>
            </a:r>
            <a:r>
              <a:rPr lang="ko-KR" altLang="en-US" dirty="0"/>
              <a:t>공사 </a:t>
            </a:r>
            <a:r>
              <a:rPr lang="ko-KR" altLang="en-US" dirty="0" smtClean="0"/>
              <a:t>자문</a:t>
            </a:r>
            <a:r>
              <a:rPr lang="en-US" altLang="ko-KR" dirty="0" smtClean="0"/>
              <a:t>/</a:t>
            </a:r>
            <a:r>
              <a:rPr lang="ko-KR" altLang="en-US" dirty="0" smtClean="0"/>
              <a:t>설계 시공</a:t>
            </a:r>
            <a:r>
              <a:rPr lang="en-US" altLang="ko-KR" dirty="0" smtClean="0"/>
              <a:t> </a:t>
            </a:r>
            <a:r>
              <a:rPr lang="en-US" altLang="ko-KR" dirty="0"/>
              <a:t>- </a:t>
            </a:r>
            <a:r>
              <a:rPr lang="ko-KR" altLang="en-US" dirty="0"/>
              <a:t>한국정보통신기술사협회</a:t>
            </a:r>
            <a:r>
              <a:rPr lang="en-US" altLang="ko-KR" dirty="0"/>
              <a:t>(</a:t>
            </a:r>
            <a:r>
              <a:rPr lang="ko-KR" altLang="en-US" dirty="0"/>
              <a:t>회장 남우기</a:t>
            </a:r>
            <a:r>
              <a:rPr lang="en-US" altLang="ko-KR" dirty="0"/>
              <a:t>)</a:t>
            </a:r>
          </a:p>
          <a:p>
            <a:pPr>
              <a:defRPr/>
            </a:pPr>
            <a:r>
              <a:rPr lang="en-US" altLang="ko-KR" dirty="0" smtClean="0"/>
              <a:t>4.  </a:t>
            </a:r>
            <a:r>
              <a:rPr lang="ko-KR" altLang="en-US" dirty="0"/>
              <a:t>장기수선 조정업무 대행</a:t>
            </a:r>
            <a:r>
              <a:rPr lang="en-US" altLang="ko-KR" dirty="0"/>
              <a:t>(SHERPAGO</a:t>
            </a:r>
            <a:r>
              <a:rPr lang="ko-KR" altLang="en-US" dirty="0"/>
              <a:t> 장기수선계프로그램</a:t>
            </a:r>
            <a:r>
              <a:rPr lang="en-US" altLang="ko-KR" dirty="0" smtClean="0"/>
              <a:t>)</a:t>
            </a:r>
          </a:p>
          <a:p>
            <a:pPr>
              <a:defRPr/>
            </a:pPr>
            <a:r>
              <a:rPr lang="en-US" altLang="ko-KR" dirty="0" smtClean="0"/>
              <a:t>5  </a:t>
            </a:r>
            <a:r>
              <a:rPr lang="ko-KR" altLang="en-US" dirty="0" smtClean="0"/>
              <a:t> </a:t>
            </a:r>
            <a:r>
              <a:rPr lang="ko-KR" altLang="en-US" dirty="0"/>
              <a:t>순찰용 전기 오토바이</a:t>
            </a:r>
            <a:r>
              <a:rPr lang="en-US" altLang="ko-KR" dirty="0"/>
              <a:t>(3</a:t>
            </a:r>
            <a:r>
              <a:rPr lang="ko-KR" altLang="en-US" dirty="0"/>
              <a:t>륜</a:t>
            </a:r>
            <a:r>
              <a:rPr lang="en-US" altLang="ko-KR" dirty="0"/>
              <a:t>, 2</a:t>
            </a:r>
            <a:r>
              <a:rPr lang="ko-KR" altLang="en-US" dirty="0"/>
              <a:t>륜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121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 fontScale="90000"/>
          </a:bodyPr>
          <a:lstStyle/>
          <a:p>
            <a:pPr>
              <a:defRPr/>
            </a:pPr>
            <a:r>
              <a:rPr lang="ko-KR" altLang="en-US" sz="2600" dirty="0"/>
              <a:t> </a:t>
            </a:r>
            <a:r>
              <a:rPr lang="en-US" altLang="ko-KR" sz="2600" dirty="0" smtClean="0"/>
              <a:t>1. </a:t>
            </a:r>
            <a:r>
              <a:rPr lang="ko-KR" altLang="en-US" sz="2400" dirty="0"/>
              <a:t>공용 폰</a:t>
            </a:r>
            <a:r>
              <a:rPr lang="en-US" altLang="ko-KR" sz="2400" dirty="0"/>
              <a:t> (</a:t>
            </a:r>
            <a:r>
              <a:rPr lang="ko-KR" altLang="en-US" sz="2400" dirty="0"/>
              <a:t>관리사무소 대표 </a:t>
            </a:r>
            <a:r>
              <a:rPr lang="en-US" altLang="ko-KR" sz="2400" dirty="0"/>
              <a:t>mobile</a:t>
            </a:r>
            <a:r>
              <a:rPr lang="ko-KR" altLang="en-US" sz="2400" dirty="0"/>
              <a:t> 전화</a:t>
            </a:r>
            <a:r>
              <a:rPr lang="en-US" altLang="ko-KR" sz="2400" dirty="0"/>
              <a:t>) – </a:t>
            </a:r>
            <a:r>
              <a:rPr lang="ko-KR" altLang="en-US" sz="2400" dirty="0"/>
              <a:t>경비원용 </a:t>
            </a:r>
            <a:r>
              <a:rPr lang="en-US" altLang="ko-KR" sz="2400" dirty="0"/>
              <a:t>APP </a:t>
            </a:r>
            <a:r>
              <a:rPr lang="ko-KR" altLang="en-US" sz="2400" dirty="0"/>
              <a:t>설치</a:t>
            </a:r>
            <a:br>
              <a:rPr lang="ko-KR" altLang="en-US" sz="2400" dirty="0"/>
            </a:b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56" y="800707"/>
            <a:ext cx="7848872" cy="565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텍스트 개체 틀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711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 fontScale="90000"/>
          </a:bodyPr>
          <a:lstStyle/>
          <a:p>
            <a:pPr>
              <a:defRPr/>
            </a:pPr>
            <a:r>
              <a:rPr lang="ko-KR" altLang="en-US" sz="2600" dirty="0"/>
              <a:t> </a:t>
            </a:r>
            <a:r>
              <a:rPr lang="en-US" altLang="ko-KR" sz="2600" dirty="0" smtClean="0"/>
              <a:t> </a:t>
            </a:r>
            <a:r>
              <a:rPr lang="en-US" altLang="ko-KR" sz="2700" dirty="0"/>
              <a:t>2.  </a:t>
            </a:r>
            <a:r>
              <a:rPr lang="ko-KR" altLang="en-US" sz="2700" dirty="0"/>
              <a:t>자동음성방송시스템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596" y="1196752"/>
            <a:ext cx="698477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3176973"/>
            <a:ext cx="585594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20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 fontScale="90000"/>
          </a:bodyPr>
          <a:lstStyle/>
          <a:p>
            <a:pPr>
              <a:defRPr/>
            </a:pPr>
            <a:r>
              <a:rPr lang="ko-KR" altLang="en-US" sz="2600" dirty="0"/>
              <a:t> </a:t>
            </a:r>
            <a:r>
              <a:rPr lang="en-US" altLang="ko-KR" sz="2200" dirty="0"/>
              <a:t>3.  </a:t>
            </a:r>
            <a:r>
              <a:rPr lang="ko-KR" altLang="en-US" sz="2200" dirty="0"/>
              <a:t>공사 </a:t>
            </a:r>
            <a:r>
              <a:rPr lang="ko-KR" altLang="en-US" sz="2200" dirty="0" smtClean="0"/>
              <a:t>자문</a:t>
            </a:r>
            <a:r>
              <a:rPr lang="en-US" altLang="ko-KR" sz="2200" dirty="0" smtClean="0"/>
              <a:t>/</a:t>
            </a:r>
            <a:r>
              <a:rPr lang="ko-KR" altLang="en-US" sz="2200" dirty="0" smtClean="0"/>
              <a:t>설계시공</a:t>
            </a:r>
            <a:r>
              <a:rPr lang="en-US" altLang="ko-KR" sz="2200" dirty="0" smtClean="0"/>
              <a:t> </a:t>
            </a:r>
            <a:r>
              <a:rPr lang="en-US" altLang="ko-KR" sz="2200" dirty="0"/>
              <a:t>- </a:t>
            </a:r>
            <a:r>
              <a:rPr lang="ko-KR" altLang="en-US" sz="2200" dirty="0"/>
              <a:t>한국정보통신기술사협회</a:t>
            </a:r>
            <a:r>
              <a:rPr lang="en-US" altLang="ko-KR" sz="2200" dirty="0"/>
              <a:t>(</a:t>
            </a:r>
            <a:r>
              <a:rPr lang="ko-KR" altLang="en-US" sz="2200" dirty="0"/>
              <a:t>회장 남우기</a:t>
            </a:r>
            <a:r>
              <a:rPr lang="en-US" altLang="ko-KR" sz="2200" dirty="0"/>
              <a:t>)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890588"/>
            <a:ext cx="6391275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00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 fontScale="90000"/>
          </a:bodyPr>
          <a:lstStyle/>
          <a:p>
            <a:pPr>
              <a:defRPr/>
            </a:pPr>
            <a:r>
              <a:rPr lang="ko-KR" altLang="en-US" sz="2600" dirty="0"/>
              <a:t> </a:t>
            </a:r>
            <a:r>
              <a:rPr lang="en-US" altLang="ko-KR" sz="2700" dirty="0"/>
              <a:t>4.  </a:t>
            </a:r>
            <a:r>
              <a:rPr lang="ko-KR" altLang="en-US" sz="2700" dirty="0"/>
              <a:t>장기수선 조정업무 대행</a:t>
            </a:r>
            <a:r>
              <a:rPr lang="en-US" altLang="ko-KR" sz="2700" dirty="0"/>
              <a:t>(SHERPAGO</a:t>
            </a:r>
            <a:r>
              <a:rPr lang="ko-KR" altLang="en-US" sz="2700" dirty="0"/>
              <a:t> 장기수선계프로그램</a:t>
            </a:r>
            <a:r>
              <a:rPr lang="en-US" altLang="ko-KR" sz="2700" dirty="0"/>
              <a:t>)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28" y="980729"/>
            <a:ext cx="621030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3997" y="4113075"/>
            <a:ext cx="9083897" cy="2480166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 rtlCol="0">
            <a:spAutoFit/>
          </a:bodyPr>
          <a:lstStyle/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</a:pP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셀파고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장기수선 프로그램은 자동수립 기반으로 매우 편리합니다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</a:pP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셀파고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장기수선 프로그램은 장기수선 수립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조장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을 위한 소위 노가다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입력 작업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/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물량산출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를 </a:t>
            </a: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안해도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됩니다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프로그램이 다 알아서 해주며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셀파고에서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사전 입력작업 마친 후 사용토록 해줍니다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r>
              <a:rPr lang="en-US" altLang="ko-KR" sz="24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• </a:t>
            </a:r>
            <a:r>
              <a:rPr lang="ko-KR" altLang="en-US" sz="16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셀파고는</a:t>
            </a:r>
            <a:r>
              <a:rPr lang="ko-KR" altLang="en-US" sz="16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장기수선계획에 따른 공사 계획 및 공사 시행 등 관련 법규 준수사항을 도와줍니다</a:t>
            </a:r>
            <a:r>
              <a:rPr lang="en-US" altLang="ko-KR" sz="16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ko-KR" altLang="en-US" sz="16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altLang="ko-KR" sz="1600" b="1" spc="-6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</a:pP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셀파고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장기수선 프로그램은 </a:t>
            </a: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유투브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검색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셀파고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장기수선 검색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 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또는 </a:t>
            </a: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셀파고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사이트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en-US" altLang="ko-KR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www,sherpago.co.kr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r>
              <a:rPr lang="en-US" altLang="ko-KR" sz="15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에서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매뉴얼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동영상을 볼 수 있습니다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r>
              <a:rPr lang="en-US" altLang="ko-KR" sz="18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/>
              </a:rPr>
              <a:t>•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/>
              </a:rPr>
              <a:t> </a:t>
            </a:r>
            <a:r>
              <a:rPr lang="ko-KR" altLang="en-US" sz="15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/>
              </a:rPr>
              <a:t>셀파고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/>
              </a:rPr>
              <a:t> 장기수선은 약 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/>
              </a:rPr>
              <a:t>600</a:t>
            </a:r>
            <a:r>
              <a:rPr lang="ko-KR" altLang="en-US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/>
              </a:rPr>
              <a:t>여 단지 회원 가입으로 검증된 프로그램입니다</a:t>
            </a:r>
            <a:r>
              <a:rPr lang="en-US" altLang="ko-KR" sz="15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/>
              </a:rPr>
              <a:t>.</a:t>
            </a:r>
            <a:endParaRPr lang="en-US" altLang="ko-KR" sz="1500" b="1" spc="-6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endParaRPr lang="ko-KR" altLang="en-US" sz="1500" b="1" spc="-6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941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 idx="0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 fontScale="90000"/>
          </a:bodyPr>
          <a:lstStyle/>
          <a:p>
            <a:pPr>
              <a:defRPr/>
            </a:pPr>
            <a:r>
              <a:rPr lang="ko-KR" altLang="en-US" sz="2600"/>
              <a:t> </a:t>
            </a:r>
            <a:r>
              <a:rPr lang="en-US" altLang="ko-KR" sz="2700"/>
              <a:t>5. </a:t>
            </a:r>
            <a:r>
              <a:rPr lang="ko-KR" altLang="en-US" sz="2700"/>
              <a:t> 순찰용 전기 오토바이</a:t>
            </a:r>
            <a:r>
              <a:rPr lang="en-US" altLang="ko-KR" sz="2700"/>
              <a:t>(3</a:t>
            </a:r>
            <a:r>
              <a:rPr lang="ko-KR" altLang="en-US" sz="2700"/>
              <a:t>륜</a:t>
            </a:r>
            <a:r>
              <a:rPr lang="en-US" altLang="ko-KR" sz="2700"/>
              <a:t>, 2</a:t>
            </a:r>
            <a:r>
              <a:rPr lang="ko-KR" altLang="en-US" sz="2700"/>
              <a:t>륜</a:t>
            </a:r>
            <a:r>
              <a:rPr lang="en-US" altLang="ko-KR" sz="2700"/>
              <a:t>)</a:t>
            </a:r>
            <a:br>
              <a:rPr lang="ko-KR" altLang="en-US" sz="2000"/>
            </a:br>
            <a:endParaRPr lang="ko-KR" altLang="en-US" sz="2000"/>
          </a:p>
        </p:txBody>
      </p:sp>
      <p:sp>
        <p:nvSpPr>
          <p:cNvPr id="25" name="Rectangle 7"/>
          <p:cNvSpPr/>
          <p:nvPr/>
        </p:nvSpPr>
        <p:spPr>
          <a:xfrm>
            <a:off x="628248" y="5517232"/>
            <a:ext cx="9275562" cy="864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/>
                <a:ea typeface="굴림"/>
                <a:cs typeface="굴림"/>
              </a:defRPr>
            </a:lvl9pPr>
          </a:lstStyle>
          <a:p>
            <a:pPr marL="0" marR="0" lvl="0" indent="0" algn="just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tabLst>
                <a:tab pos="685800" algn="l"/>
              </a:tabLst>
              <a:defRPr/>
            </a:pP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Arial"/>
                <a:ea typeface="굴림"/>
                <a:cs typeface="굴림"/>
              </a:rPr>
              <a:t> </a:t>
            </a: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굴림"/>
                <a:ea typeface="굴림"/>
                <a:cs typeface="굴림"/>
              </a:rPr>
              <a:t> </a:t>
            </a:r>
            <a:endParaRPr kumimoji="1" lang="ko-KR" altLang="ko-KR" sz="1000" b="0" i="0" u="none" strike="noStrike" cap="none" normalizeH="0" baseline="0">
              <a:solidFill>
                <a:srgbClr val="000000"/>
              </a:solidFill>
              <a:effectLst/>
              <a:latin typeface="굴림"/>
              <a:ea typeface="굴림"/>
              <a:cs typeface="굴림"/>
            </a:endParaRPr>
          </a:p>
          <a:p>
            <a:pPr marL="0" marR="0" lvl="0" indent="0" algn="just" defTabSz="914400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tabLst>
                <a:tab pos="685800" algn="l"/>
              </a:tabLst>
              <a:defRPr/>
            </a:pP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Arial"/>
                <a:ea typeface="굴림"/>
                <a:cs typeface="굴림"/>
              </a:rPr>
              <a:t> </a:t>
            </a:r>
            <a:r>
              <a:rPr kumimoji="1" lang="ko-KR" altLang="ko-KR" sz="1000" b="0" i="0" u="none" strike="noStrike" cap="none" normalizeH="0" baseline="0">
                <a:solidFill>
                  <a:srgbClr val="000000"/>
                </a:solidFill>
                <a:effectLst/>
                <a:latin typeface="굴림"/>
                <a:ea typeface="굴림"/>
                <a:cs typeface="굴림"/>
              </a:rPr>
              <a:t> </a:t>
            </a:r>
            <a:endParaRPr kumimoji="1" lang="ko-KR" altLang="ko-KR" sz="1800" b="0" i="0" u="none" strike="noStrike" cap="none" normalizeH="0" baseline="0">
              <a:solidFill>
                <a:schemeClr val="tx1"/>
              </a:solidFill>
              <a:effectLst/>
              <a:latin typeface="굴림"/>
              <a:ea typeface="굴림"/>
              <a:cs typeface="굴림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00572" y="1330007"/>
            <a:ext cx="7305675" cy="418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11" name=""/>
          <p:cNvSpPr txBox="1"/>
          <p:nvPr/>
        </p:nvSpPr>
        <p:spPr>
          <a:xfrm>
            <a:off x="3476836" y="2060848"/>
            <a:ext cx="1476164" cy="225152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>
            <a:spAutoFit/>
          </a:bodyPr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endParaRPr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412" name=""/>
          <p:cNvSpPr txBox="1"/>
          <p:nvPr/>
        </p:nvSpPr>
        <p:spPr>
          <a:xfrm>
            <a:off x="992559" y="5769260"/>
            <a:ext cx="8100901" cy="31721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>
            <a:spAutoFit/>
          </a:bodyPr>
          <a:p>
            <a:pPr marL="180975" indent="-180975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Char char="l"/>
              <a:defRPr/>
            </a:pPr>
            <a:r>
              <a:rPr lang="ko-KR" altLang="en-US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특별 할인 판매 가격 </a:t>
            </a:r>
            <a:r>
              <a:rPr lang="en-US" altLang="ko-KR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:</a:t>
            </a:r>
            <a:r>
              <a:rPr lang="ko-KR" altLang="en-US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</a:t>
            </a:r>
            <a:r>
              <a:rPr lang="en-US" altLang="ko-KR" sz="2100" b="1" strike="sngStrike" spc="-60">
                <a:solidFill>
                  <a:schemeClr val="accent1"/>
                </a:solidFill>
                <a:latin typeface="+mn-ea"/>
              </a:rPr>
              <a:t>170</a:t>
            </a:r>
            <a:r>
              <a:rPr lang="ko-KR" altLang="en-US" sz="2100" b="1" strike="sngStrike" spc="-60">
                <a:solidFill>
                  <a:schemeClr val="accent1"/>
                </a:solidFill>
                <a:latin typeface="+mn-ea"/>
              </a:rPr>
              <a:t>만원</a:t>
            </a:r>
            <a:r>
              <a:rPr lang="en-US" altLang="en-US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→</a:t>
            </a:r>
            <a:r>
              <a:rPr lang="ko-KR" altLang="en-US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ko-KR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125</a:t>
            </a:r>
            <a:r>
              <a:rPr lang="ko-KR" altLang="en-US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만원 </a:t>
            </a:r>
            <a:r>
              <a:rPr lang="en-US" altLang="ko-KR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부가세 환급시 </a:t>
            </a:r>
            <a:r>
              <a:rPr lang="en-US" altLang="ko-KR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85</a:t>
            </a:r>
            <a:r>
              <a:rPr lang="ko-KR" altLang="en-US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만원</a:t>
            </a:r>
            <a:r>
              <a:rPr lang="en-US" altLang="ko-KR" sz="21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</a:t>
            </a:r>
            <a:endParaRPr lang="ko-KR" altLang="en-US" sz="1500" b="1" spc="-6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884548" y="283789"/>
            <a:ext cx="8500938" cy="430887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normAutofit fontScale="90000"/>
          </a:bodyPr>
          <a:lstStyle/>
          <a:p>
            <a:pPr>
              <a:defRPr/>
            </a:pPr>
            <a:r>
              <a:rPr lang="ko-KR" altLang="en-US" sz="2600" dirty="0"/>
              <a:t> </a:t>
            </a:r>
            <a:r>
              <a:rPr lang="en-US" altLang="ko-KR" sz="3600" dirty="0" smtClean="0">
                <a:solidFill>
                  <a:schemeClr val="tx1"/>
                </a:solidFill>
              </a:rPr>
              <a:t>Ⅴ. </a:t>
            </a:r>
            <a:r>
              <a:rPr lang="ko-KR" altLang="en-US" sz="3600" dirty="0" smtClean="0">
                <a:solidFill>
                  <a:schemeClr val="tx1"/>
                </a:solidFill>
              </a:rPr>
              <a:t>문의 및 신청 안내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endParaRPr lang="ko-KR" altLang="en-US" sz="2000" dirty="0"/>
          </a:p>
        </p:txBody>
      </p:sp>
      <p:sp>
        <p:nvSpPr>
          <p:cNvPr id="25" name="Rectangle 7"/>
          <p:cNvSpPr/>
          <p:nvPr/>
        </p:nvSpPr>
        <p:spPr>
          <a:xfrm>
            <a:off x="628248" y="5964790"/>
            <a:ext cx="9275562" cy="416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endParaRPr lang="en-US" altLang="ko-KR" sz="1600" b="1" i="1">
              <a:solidFill>
                <a:srgbClr val="4D4D4D"/>
              </a:solidFill>
              <a:latin typeface="맑은 고딕"/>
              <a:ea typeface="맑은 고딕"/>
              <a:sym typeface="나눔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2090" y="1340768"/>
            <a:ext cx="58935" cy="225524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indent="0"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  <a:buFont typeface="Wingdings"/>
              <a:buNone/>
              <a:defRPr/>
            </a:pPr>
            <a:r>
              <a:rPr lang="ko-KR" altLang="en-US" sz="1500" b="1" spc="-6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476" y="25747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044278" y="1340768"/>
            <a:ext cx="4953000" cy="33085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dirty="0"/>
              <a:t>-</a:t>
            </a:r>
            <a:r>
              <a:rPr lang="ko-KR" altLang="en-US" dirty="0"/>
              <a:t> 대표전화 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1899-0495</a:t>
            </a:r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en-US" altLang="ko-KR" dirty="0"/>
              <a:t>-</a:t>
            </a:r>
            <a:r>
              <a:rPr lang="ko-KR" altLang="en-US" dirty="0"/>
              <a:t> 일반전화 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031-657-</a:t>
            </a:r>
            <a:r>
              <a:rPr lang="ko-KR" altLang="en-US" dirty="0"/>
              <a:t> </a:t>
            </a:r>
            <a:r>
              <a:rPr lang="en-US" altLang="ko-KR" dirty="0"/>
              <a:t>5912</a:t>
            </a:r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en-US" altLang="ko-KR" dirty="0"/>
              <a:t>-</a:t>
            </a:r>
            <a:r>
              <a:rPr lang="ko-KR" altLang="en-US" dirty="0"/>
              <a:t> 팩스 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031-</a:t>
            </a:r>
            <a:r>
              <a:rPr lang="ko-KR" altLang="en-US" dirty="0"/>
              <a:t> </a:t>
            </a:r>
            <a:r>
              <a:rPr lang="en-US" altLang="ko-KR" dirty="0"/>
              <a:t>654-</a:t>
            </a:r>
            <a:r>
              <a:rPr lang="ko-KR" altLang="en-US" dirty="0"/>
              <a:t> </a:t>
            </a:r>
            <a:r>
              <a:rPr lang="en-US" altLang="ko-KR" dirty="0"/>
              <a:t>2797</a:t>
            </a:r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en-US" altLang="ko-KR" dirty="0"/>
              <a:t>-</a:t>
            </a:r>
            <a:r>
              <a:rPr lang="ko-KR" altLang="en-US" dirty="0"/>
              <a:t> </a:t>
            </a:r>
            <a:r>
              <a:rPr lang="en-US" altLang="ko-KR" dirty="0" err="1"/>
              <a:t>hr.kim@sherpago</a:t>
            </a:r>
            <a:r>
              <a:rPr lang="en-US" altLang="ko-KR" dirty="0"/>
              <a:t>. co. </a:t>
            </a:r>
            <a:r>
              <a:rPr lang="en-US" altLang="ko-KR" dirty="0" err="1"/>
              <a:t>kr</a:t>
            </a: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en-US" altLang="ko-KR" dirty="0"/>
              <a:t>- </a:t>
            </a:r>
            <a:r>
              <a:rPr lang="en-US" altLang="ko-KR" dirty="0" smtClean="0"/>
              <a:t>www.sherpago.co.kr</a:t>
            </a:r>
            <a:r>
              <a:rPr lang="en-US" altLang="ko-KR" dirty="0" smtClean="0">
                <a:hlinkClick r:id="rId3"/>
              </a:rPr>
              <a:t>www.sherpago.co.kr</a:t>
            </a: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en-US" altLang="ko-KR" dirty="0" smtClean="0"/>
              <a:t>-</a:t>
            </a:r>
            <a:endParaRPr lang="ko-KR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708" y="4125491"/>
            <a:ext cx="367275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96716" y="5157192"/>
            <a:ext cx="5868652" cy="1107996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60000"/>
            </a:pPr>
            <a:r>
              <a:rPr lang="ko-KR" altLang="en-US" sz="66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감사합니다</a:t>
            </a:r>
            <a:r>
              <a:rPr lang="en-US" altLang="ko-KR" sz="72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!</a:t>
            </a:r>
            <a:endParaRPr lang="ko-KR" altLang="en-US" sz="7200" b="1" spc="-6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69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9_디자인 사용자 지정">
  <a:themeElements>
    <a:clrScheme name="사용자 지정 5">
      <a:dk1>
        <a:srgbClr val="000000"/>
      </a:dk1>
      <a:lt1>
        <a:srgbClr val="ffffff"/>
      </a:lt1>
      <a:dk2>
        <a:srgbClr val="404040"/>
      </a:dk2>
      <a:lt2>
        <a:srgbClr val="595959"/>
      </a:lt2>
      <a:accent1>
        <a:srgbClr val="ff0000"/>
      </a:accent1>
      <a:accent2>
        <a:srgbClr val="bfbfbf"/>
      </a:accent2>
      <a:accent3>
        <a:srgbClr val="a095a9"/>
      </a:accent3>
      <a:accent4>
        <a:srgbClr val="ccc6d1"/>
      </a:accent4>
      <a:accent5>
        <a:srgbClr val="626262"/>
      </a:accent5>
      <a:accent6>
        <a:srgbClr val="ff5555"/>
      </a:accent6>
      <a:hlink>
        <a:srgbClr val="ffffff"/>
      </a:hlink>
      <a:folHlink>
        <a:srgbClr val="ffffff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12700">
          <a:noFill/>
        </a:ln>
      </a:spPr>
      <a:bodyPr rtlCol="0" anchor="ctr"/>
      <a:lstStyle>
        <a:defPPr algn="ctr" fontAlgn="base">
          <a:spcBef>
            <a:spcPct val="0"/>
          </a:spcBef>
          <a:spcAft>
            <a:spcPct val="0"/>
          </a:spcAft>
          <a:defRPr spc="-60" dirty="0" err="1" smtClean="0">
            <a:solidFill>
              <a:schemeClr val="tx1">
                <a:lumMod val="65000"/>
                <a:lumOff val="35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3175">
          <a:noFill/>
        </a:ln>
        <a:effectLst/>
      </a:spPr>
      <a:bodyPr wrap="square" lIns="0" tIns="0" rIns="0" bIns="0" rtlCol="0">
        <a:spAutoFit/>
      </a:bodyPr>
      <a:lstStyle>
        <a:defPPr marL="180975" indent="-180975" defTabSz="975022" latinLnBrk="0">
          <a:spcBef>
            <a:spcPts val="500"/>
          </a:spcBef>
          <a:buClr>
            <a:schemeClr val="tx1">
              <a:lumMod val="65000"/>
              <a:lumOff val="35000"/>
            </a:schemeClr>
          </a:buClr>
          <a:buSzPct val="60000"/>
          <a:buFont typeface="Wingdings"/>
          <a:buChar char="l"/>
          <a:defRPr sz="1500" b="1" spc="-60" dirty="0" smtClean="0">
            <a:solidFill>
              <a:schemeClr val="tx1">
                <a:lumMod val="65000"/>
                <a:lumOff val="35000"/>
              </a:schemeClr>
            </a:solidFill>
            <a:latin typeface="+mn-ea"/>
          </a:defRPr>
        </a:defPPr>
      </a:lstStyle>
    </a:tx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1030</ep:Words>
  <ep:PresentationFormat>A4 용지(210x297mm)</ep:PresentationFormat>
  <ep:Paragraphs>216</ep:Paragraphs>
  <ep:Slides>30</ep:Slides>
  <ep:Notes>25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ep:HeadingPairs>
  <ep:TitlesOfParts>
    <vt:vector size="31" baseType="lpstr">
      <vt:lpstr>9_디자인 사용자 지정</vt:lpstr>
      <vt:lpstr>By  KT &amp; WIDEBRIDGE ㈜</vt:lpstr>
      <vt:lpstr>Ⅰ. 제안의 배경 및 개요</vt:lpstr>
      <vt:lpstr>도입 배경</vt:lpstr>
      <vt:lpstr>기본 구축 방안</vt:lpstr>
      <vt:lpstr>Ⅱ. 경비업무용 app서비스</vt:lpstr>
      <vt:lpstr>주차단속 app ①</vt:lpstr>
      <vt:lpstr>주차단속 app ②</vt:lpstr>
      <vt:lpstr>주차단속 app ③</vt:lpstr>
      <vt:lpstr>‘다돈다’ 순찰 app  ①</vt:lpstr>
      <vt:lpstr>‘다돈다’ 순찰 app  ②</vt:lpstr>
      <vt:lpstr>‘다돈다’ 순찰 app  ③</vt:lpstr>
      <vt:lpstr>무전 (그룹통화) APP</vt:lpstr>
      <vt:lpstr>‘KT기업전용TALK’  app ①</vt:lpstr>
      <vt:lpstr>‘KT기업전용TALK’  app 의 경비업무용 메뉴</vt:lpstr>
      <vt:lpstr>경비원용 app 설치 단말기 및 app 가격</vt:lpstr>
      <vt:lpstr>Ⅲ. 통합경비시스템 구축 방안</vt:lpstr>
      <vt:lpstr>통합경비시스템 구축의 필요성 및 구축 방안</vt:lpstr>
      <vt:lpstr>휴맥스 AI 지능형 차량번호인식 시스템 주차 차단기 ①</vt:lpstr>
      <vt:lpstr>KT MBro 무선 CCTV시스템 ① 사업의 개요</vt:lpstr>
      <vt:lpstr>KT MBro 무선 CCTV시스템 ② 승강기 cctv 특화</vt:lpstr>
      <vt:lpstr>KT MBro 무선 CCTV시스템 ③ 옥상 sky view 무선 cctv 특화</vt:lpstr>
      <vt:lpstr>KT MBro 무선 CCTV시스템 ④ 주요 장비 및 가격표</vt:lpstr>
      <vt:lpstr>휴맥스 스마트 출입시스템 ① 사업의 개요</vt:lpstr>
      <vt:lpstr>Ⅳ. 통합경비시스템 구축 지원 솔루션 제공</vt:lpstr>
      <vt:lpstr>1. 공용 폰 (관리사무소 대표 mobile 전화) – 경비원용 APP 설치</vt:lpstr>
      <vt:lpstr>2.  자동음성방송시스템</vt:lpstr>
      <vt:lpstr>3.  공사 자문/설계시공 - 한국정보통신기술사협회(회장 남우기)</vt:lpstr>
      <vt:lpstr>4.  장기수선 조정업무 대행(SHERPAGO 장기수선계프로그램)</vt:lpstr>
      <vt:lpstr>5.  순찰용 전기 오토바이(3륜, 2륜)</vt:lpstr>
      <vt:lpstr>Ⅴ. 문의 및 신청 안내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2012-07-19T05:14:20.000</dcterms:created>
  <dc:creator>misun</dc:creator>
  <cp:lastModifiedBy>user</cp:lastModifiedBy>
  <dcterms:modified xsi:type="dcterms:W3CDTF">2020-02-15T06:56:24.793</dcterms:modified>
  <cp:revision>2962</cp:revision>
  <dc:title>슬라이드 1</dc:title>
  <cp:version>1000.0000.01</cp:version>
</cp:coreProperties>
</file>